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embeddedFontLst>
    <p:embeddedFont>
      <p:font typeface="Roboto" panose="02000000000000000000" pitchFamily="2" charset="0"/>
      <p:regular r:id="rId56"/>
      <p:bold r:id="rId57"/>
      <p:italic r:id="rId58"/>
      <p:boldItalic r:id="rId59"/>
    </p:embeddedFont>
    <p:embeddedFont>
      <p:font typeface="Roboto Mono" panose="00000009000000000000" pitchFamily="49"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jotuP/UYUqOoZHhfOxHpy7Ig4I2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1A395E-D93E-4AF5-B937-70C8BF8B8338}">
  <a:tblStyle styleId="{A01A395E-D93E-4AF5-B937-70C8BF8B833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AE3AF0D-748A-48B0-98F1-C9BDDEA6778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chung Nicole chung" userId="ed196a72ebdc391a" providerId="LiveId" clId="{9F7F1554-D781-4289-8F34-9DD53C9036C4}"/>
    <pc:docChg chg="modSld">
      <pc:chgData name="Nicole chung Nicole chung" userId="ed196a72ebdc391a" providerId="LiveId" clId="{9F7F1554-D781-4289-8F34-9DD53C9036C4}" dt="2024-11-10T09:51:36.556" v="63" actId="1076"/>
      <pc:docMkLst>
        <pc:docMk/>
      </pc:docMkLst>
      <pc:sldChg chg="modSp mod">
        <pc:chgData name="Nicole chung Nicole chung" userId="ed196a72ebdc391a" providerId="LiveId" clId="{9F7F1554-D781-4289-8F34-9DD53C9036C4}" dt="2024-11-10T09:51:36.556" v="63" actId="1076"/>
        <pc:sldMkLst>
          <pc:docMk/>
          <pc:sldMk cId="0" sldId="256"/>
        </pc:sldMkLst>
        <pc:spChg chg="mod">
          <ac:chgData name="Nicole chung Nicole chung" userId="ed196a72ebdc391a" providerId="LiveId" clId="{9F7F1554-D781-4289-8F34-9DD53C9036C4}" dt="2024-11-10T09:51:16.138" v="61" actId="1076"/>
          <ac:spMkLst>
            <pc:docMk/>
            <pc:sldMk cId="0" sldId="256"/>
            <ac:spMk id="85" creationId="{00000000-0000-0000-0000-000000000000}"/>
          </ac:spMkLst>
        </pc:spChg>
        <pc:spChg chg="mod">
          <ac:chgData name="Nicole chung Nicole chung" userId="ed196a72ebdc391a" providerId="LiveId" clId="{9F7F1554-D781-4289-8F34-9DD53C9036C4}" dt="2024-11-10T09:51:36.556" v="63" actId="1076"/>
          <ac:spMkLst>
            <pc:docMk/>
            <pc:sldMk cId="0" sldId="256"/>
            <ac:spMk id="87" creationId="{00000000-0000-0000-0000-000000000000}"/>
          </ac:spMkLst>
        </pc:spChg>
      </pc:sldChg>
      <pc:sldChg chg="modSp mod">
        <pc:chgData name="Nicole chung Nicole chung" userId="ed196a72ebdc391a" providerId="LiveId" clId="{9F7F1554-D781-4289-8F34-9DD53C9036C4}" dt="2024-11-10T09:34:54.452" v="44" actId="113"/>
        <pc:sldMkLst>
          <pc:docMk/>
          <pc:sldMk cId="0" sldId="281"/>
        </pc:sldMkLst>
        <pc:spChg chg="mod">
          <ac:chgData name="Nicole chung Nicole chung" userId="ed196a72ebdc391a" providerId="LiveId" clId="{9F7F1554-D781-4289-8F34-9DD53C9036C4}" dt="2024-11-10T09:34:54.452" v="44" actId="113"/>
          <ac:spMkLst>
            <pc:docMk/>
            <pc:sldMk cId="0" sldId="281"/>
            <ac:spMk id="353" creationId="{00000000-0000-0000-0000-000000000000}"/>
          </ac:spMkLst>
        </pc:spChg>
      </pc:sldChg>
      <pc:sldChg chg="modSp mod">
        <pc:chgData name="Nicole chung Nicole chung" userId="ed196a72ebdc391a" providerId="LiveId" clId="{9F7F1554-D781-4289-8F34-9DD53C9036C4}" dt="2024-11-10T09:47:33.334" v="49" actId="20577"/>
        <pc:sldMkLst>
          <pc:docMk/>
          <pc:sldMk cId="0" sldId="305"/>
        </pc:sldMkLst>
        <pc:spChg chg="mod">
          <ac:chgData name="Nicole chung Nicole chung" userId="ed196a72ebdc391a" providerId="LiveId" clId="{9F7F1554-D781-4289-8F34-9DD53C9036C4}" dt="2024-11-10T09:47:33.334" v="49" actId="20577"/>
          <ac:spMkLst>
            <pc:docMk/>
            <pc:sldMk cId="0" sldId="305"/>
            <ac:spMk id="599" creationId="{00000000-0000-0000-0000-000000000000}"/>
          </ac:spMkLst>
        </pc:spChg>
      </pc:sldChg>
      <pc:sldChg chg="modSp mod">
        <pc:chgData name="Nicole chung Nicole chung" userId="ed196a72ebdc391a" providerId="LiveId" clId="{9F7F1554-D781-4289-8F34-9DD53C9036C4}" dt="2024-11-10T09:25:30.982" v="1" actId="20577"/>
        <pc:sldMkLst>
          <pc:docMk/>
          <pc:sldMk cId="0" sldId="307"/>
        </pc:sldMkLst>
        <pc:spChg chg="mod">
          <ac:chgData name="Nicole chung Nicole chung" userId="ed196a72ebdc391a" providerId="LiveId" clId="{9F7F1554-D781-4289-8F34-9DD53C9036C4}" dt="2024-11-10T09:25:30.982" v="1" actId="20577"/>
          <ac:spMkLst>
            <pc:docMk/>
            <pc:sldMk cId="0" sldId="307"/>
            <ac:spMk id="6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ee13e62a96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2ee13e62a9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ctr" rtl="0">
              <a:lnSpc>
                <a:spcPct val="90000"/>
              </a:lnSpc>
              <a:spcBef>
                <a:spcPts val="0"/>
              </a:spcBef>
              <a:spcAft>
                <a:spcPts val="0"/>
              </a:spcAft>
              <a:buClr>
                <a:schemeClr val="dk1"/>
              </a:buClr>
              <a:buSzPts val="2500"/>
              <a:buFont typeface="Arial"/>
              <a:buNone/>
            </a:pPr>
            <a:endParaRPr/>
          </a:p>
        </p:txBody>
      </p:sp>
      <p:sp>
        <p:nvSpPr>
          <p:cNvPr id="244" name="Google Shape;2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ctr" rtl="0">
              <a:lnSpc>
                <a:spcPct val="90000"/>
              </a:lnSpc>
              <a:spcBef>
                <a:spcPts val="0"/>
              </a:spcBef>
              <a:spcAft>
                <a:spcPts val="0"/>
              </a:spcAft>
              <a:buClr>
                <a:schemeClr val="dk1"/>
              </a:buClr>
              <a:buSzPts val="2500"/>
              <a:buFont typeface="Arial"/>
              <a:buNone/>
            </a:pPr>
            <a:endParaRPr/>
          </a:p>
        </p:txBody>
      </p:sp>
      <p:sp>
        <p:nvSpPr>
          <p:cNvPr id="258" name="Google Shape;2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ec8c2ade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g2eec8c2ad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0a7bc9c348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30a7bc9c34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0a7bc9c348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30a7bc9c34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0a7bc9c34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g30a7bc9c3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0a7bc9c348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30a7bc9c348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0a7bc9c34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30a7bc9c348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0a7bc9c348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30a7bc9c34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6" name="Google Shape;496;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0a7bc9c348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30a7bc9c348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0a7bc9c348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30a7bc9c348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1" name="Google Shape;541;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9" name="Google Shape;549;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0a7bc9c348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g30a7bc9c348_0_2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0a7bc9c348_0_2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30a7bc9c348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0ab2f58695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30ab2f5869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0ab2f5869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3" name="Google Shape;583;g30ab2f5869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9" name="Google Shape;589;p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79a34789ad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0" name="Google Shape;610;g279a34789a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0ab2f58695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30ab2f5869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e13e62a9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e13e62a9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79be685600_5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g279be685600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1"/>
        <p:cNvGrpSpPr/>
        <p:nvPr/>
      </p:nvGrpSpPr>
      <p:grpSpPr>
        <a:xfrm>
          <a:off x="0" y="0"/>
          <a:ext cx="0" cy="0"/>
          <a:chOff x="0" y="0"/>
          <a:chExt cx="0" cy="0"/>
        </a:xfrm>
      </p:grpSpPr>
      <p:sp>
        <p:nvSpPr>
          <p:cNvPr id="12" name="Google Shape;1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7"/>
        <p:cNvGrpSpPr/>
        <p:nvPr/>
      </p:nvGrpSpPr>
      <p:grpSpPr>
        <a:xfrm>
          <a:off x="0" y="0"/>
          <a:ext cx="0" cy="0"/>
          <a:chOff x="0" y="0"/>
          <a:chExt cx="0" cy="0"/>
        </a:xfrm>
      </p:grpSpPr>
      <p:sp>
        <p:nvSpPr>
          <p:cNvPr id="68" name="Google Shape;68;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1"/>
          <p:cNvSpPr>
            <a:spLocks noGrp="1"/>
          </p:cNvSpPr>
          <p:nvPr>
            <p:ph type="pic" idx="2"/>
          </p:nvPr>
        </p:nvSpPr>
        <p:spPr>
          <a:xfrm>
            <a:off x="5183188" y="987425"/>
            <a:ext cx="6172200" cy="4873625"/>
          </a:xfrm>
          <a:prstGeom prst="rect">
            <a:avLst/>
          </a:prstGeom>
          <a:noFill/>
          <a:ln>
            <a:noFill/>
          </a:ln>
        </p:spPr>
      </p:sp>
      <p:sp>
        <p:nvSpPr>
          <p:cNvPr id="70" name="Google Shape;70;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4"/>
        <p:cNvGrpSpPr/>
        <p:nvPr/>
      </p:nvGrpSpPr>
      <p:grpSpPr>
        <a:xfrm>
          <a:off x="0" y="0"/>
          <a:ext cx="0" cy="0"/>
          <a:chOff x="0" y="0"/>
          <a:chExt cx="0" cy="0"/>
        </a:xfrm>
      </p:grpSpPr>
      <p:sp>
        <p:nvSpPr>
          <p:cNvPr id="75" name="Google Shape;75;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7"/>
        <p:cNvGrpSpPr/>
        <p:nvPr/>
      </p:nvGrpSpPr>
      <p:grpSpPr>
        <a:xfrm>
          <a:off x="0" y="0"/>
          <a:ext cx="0" cy="0"/>
          <a:chOff x="0" y="0"/>
          <a:chExt cx="0" cy="0"/>
        </a:xfrm>
      </p:grpSpPr>
      <p:sp>
        <p:nvSpPr>
          <p:cNvPr id="18" name="Google Shape;1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9"/>
        <p:cNvGrpSpPr/>
        <p:nvPr/>
      </p:nvGrpSpPr>
      <p:grpSpPr>
        <a:xfrm>
          <a:off x="0" y="0"/>
          <a:ext cx="0" cy="0"/>
          <a:chOff x="0" y="0"/>
          <a:chExt cx="0" cy="0"/>
        </a:xfrm>
      </p:grpSpPr>
      <p:sp>
        <p:nvSpPr>
          <p:cNvPr id="30" name="Google Shape;30;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5"/>
        <p:cNvGrpSpPr/>
        <p:nvPr/>
      </p:nvGrpSpPr>
      <p:grpSpPr>
        <a:xfrm>
          <a:off x="0" y="0"/>
          <a:ext cx="0" cy="0"/>
          <a:chOff x="0" y="0"/>
          <a:chExt cx="0" cy="0"/>
        </a:xfrm>
      </p:grpSpPr>
      <p:sp>
        <p:nvSpPr>
          <p:cNvPr id="36" name="Google Shape;3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2"/>
        <p:cNvGrpSpPr/>
        <p:nvPr/>
      </p:nvGrpSpPr>
      <p:grpSpPr>
        <a:xfrm>
          <a:off x="0" y="0"/>
          <a:ext cx="0" cy="0"/>
          <a:chOff x="0" y="0"/>
          <a:chExt cx="0" cy="0"/>
        </a:xfrm>
      </p:grpSpPr>
      <p:sp>
        <p:nvSpPr>
          <p:cNvPr id="43" name="Google Shape;43;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1"/>
        <p:cNvGrpSpPr/>
        <p:nvPr/>
      </p:nvGrpSpPr>
      <p:grpSpPr>
        <a:xfrm>
          <a:off x="0" y="0"/>
          <a:ext cx="0" cy="0"/>
          <a:chOff x="0" y="0"/>
          <a:chExt cx="0" cy="0"/>
        </a:xfrm>
      </p:grpSpPr>
      <p:sp>
        <p:nvSpPr>
          <p:cNvPr id="52" name="Google Shape;5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6"/>
        <p:cNvGrpSpPr/>
        <p:nvPr/>
      </p:nvGrpSpPr>
      <p:grpSpPr>
        <a:xfrm>
          <a:off x="0" y="0"/>
          <a:ext cx="0" cy="0"/>
          <a:chOff x="0" y="0"/>
          <a:chExt cx="0" cy="0"/>
        </a:xfrm>
      </p:grpSpPr>
      <p:sp>
        <p:nvSpPr>
          <p:cNvPr id="57" name="Google Shape;5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60"/>
        <p:cNvGrpSpPr/>
        <p:nvPr/>
      </p:nvGrpSpPr>
      <p:grpSpPr>
        <a:xfrm>
          <a:off x="0" y="0"/>
          <a:ext cx="0" cy="0"/>
          <a:chOff x="0" y="0"/>
          <a:chExt cx="0" cy="0"/>
        </a:xfrm>
      </p:grpSpPr>
      <p:sp>
        <p:nvSpPr>
          <p:cNvPr id="61" name="Google Shape;61;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hk.iherb.com/c/hair-care" TargetMode="External"/><Relationship Id="rId7" Type="http://schemas.openxmlformats.org/officeDocument/2006/relationships/hyperlink" Target="https://www.kaggle.com/code/furkannakdagg/nlp-sentiment-analysis-tutorial"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watch?v=0xzTzw6GQiw&amp;t=87s" TargetMode="External"/><Relationship Id="rId5" Type="http://schemas.openxmlformats.org/officeDocument/2006/relationships/hyperlink" Target="https://www.youtube.com/watch?v=npaQ42K1sTs" TargetMode="External"/><Relationship Id="rId4" Type="http://schemas.openxmlformats.org/officeDocument/2006/relationships/hyperlink" Target="https://learn.microsoft.com/en-us/microsoft-edge/webdriver-chromium/?tabs=c-sharp#download-microsoft-edge-webdriver"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package" Target="../embeddings/Microsoft_Excel_Worksheet.xlsx"/></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hk.iherb.com/c/hair-car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9"/>
          <p:cNvSpPr/>
          <p:nvPr/>
        </p:nvSpPr>
        <p:spPr>
          <a:xfrm rot="-4995232">
            <a:off x="297436" y="852006"/>
            <a:ext cx="2987988" cy="2987988"/>
          </a:xfrm>
          <a:prstGeom prst="arc">
            <a:avLst>
              <a:gd name="adj1" fmla="val 14455503"/>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 name="Google Shape;85;p19"/>
          <p:cNvSpPr txBox="1">
            <a:spLocks noGrp="1"/>
          </p:cNvSpPr>
          <p:nvPr>
            <p:ph type="ctrTitle"/>
          </p:nvPr>
        </p:nvSpPr>
        <p:spPr>
          <a:xfrm>
            <a:off x="6974141" y="5175855"/>
            <a:ext cx="5085580" cy="15160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200"/>
              <a:buFont typeface="Calibri"/>
              <a:buNone/>
            </a:pPr>
            <a:r>
              <a:rPr lang="zh-HK" sz="2100" b="1" dirty="0">
                <a:highlight>
                  <a:schemeClr val="lt1"/>
                </a:highlight>
              </a:rPr>
              <a:t>Chung Yim Hung (Nicole)</a:t>
            </a:r>
            <a:br>
              <a:rPr lang="zh-HK" sz="2100" b="1" dirty="0">
                <a:highlight>
                  <a:schemeClr val="lt1"/>
                </a:highlight>
              </a:rPr>
            </a:br>
            <a:r>
              <a:rPr lang="zh-HK" sz="2100" b="1" dirty="0">
                <a:highlight>
                  <a:schemeClr val="lt1"/>
                </a:highlight>
              </a:rPr>
              <a:t>Chan Wing Ki (Teresa)</a:t>
            </a:r>
            <a:br>
              <a:rPr lang="zh-HK" sz="2100" b="1" dirty="0">
                <a:highlight>
                  <a:schemeClr val="lt1"/>
                </a:highlight>
              </a:rPr>
            </a:br>
            <a:r>
              <a:rPr lang="zh-HK" sz="2100" b="1" dirty="0">
                <a:highlight>
                  <a:schemeClr val="lt1"/>
                </a:highlight>
              </a:rPr>
              <a:t>Wong Wing Ying (Elaine)</a:t>
            </a:r>
            <a:br>
              <a:rPr lang="zh-HK" sz="3300" b="1" dirty="0">
                <a:highlight>
                  <a:schemeClr val="lt1"/>
                </a:highlight>
              </a:rPr>
            </a:br>
            <a:endParaRPr sz="3300" dirty="0"/>
          </a:p>
        </p:txBody>
      </p:sp>
      <p:sp>
        <p:nvSpPr>
          <p:cNvPr id="86" name="Google Shape;86;p19"/>
          <p:cNvSpPr txBox="1">
            <a:spLocks noGrp="1"/>
          </p:cNvSpPr>
          <p:nvPr>
            <p:ph type="subTitle" idx="1"/>
          </p:nvPr>
        </p:nvSpPr>
        <p:spPr>
          <a:xfrm>
            <a:off x="668446" y="1464749"/>
            <a:ext cx="6861600" cy="18819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zh-HK" sz="5700" b="1">
                <a:highlight>
                  <a:srgbClr val="FFFFFF"/>
                </a:highlight>
              </a:rPr>
              <a:t>Capstone Project on </a:t>
            </a:r>
            <a:endParaRPr/>
          </a:p>
          <a:p>
            <a:pPr marL="0" lvl="0" indent="0" algn="l" rtl="0">
              <a:lnSpc>
                <a:spcPct val="90000"/>
              </a:lnSpc>
              <a:spcBef>
                <a:spcPts val="0"/>
              </a:spcBef>
              <a:spcAft>
                <a:spcPts val="0"/>
              </a:spcAft>
              <a:buClr>
                <a:schemeClr val="dk1"/>
              </a:buClr>
              <a:buSzPct val="100000"/>
              <a:buNone/>
            </a:pPr>
            <a:r>
              <a:rPr lang="zh-HK" sz="5700" b="1">
                <a:highlight>
                  <a:srgbClr val="FFFFFF"/>
                </a:highlight>
              </a:rPr>
              <a:t>iHerb Hair Care </a:t>
            </a:r>
            <a:endParaRPr/>
          </a:p>
          <a:p>
            <a:pPr marL="0" lvl="0" indent="0" algn="l" rtl="0">
              <a:lnSpc>
                <a:spcPct val="90000"/>
              </a:lnSpc>
              <a:spcBef>
                <a:spcPts val="0"/>
              </a:spcBef>
              <a:spcAft>
                <a:spcPts val="0"/>
              </a:spcAft>
              <a:buClr>
                <a:schemeClr val="dk1"/>
              </a:buClr>
              <a:buSzPct val="100000"/>
              <a:buNone/>
            </a:pPr>
            <a:r>
              <a:rPr lang="zh-HK" sz="5700" b="1">
                <a:highlight>
                  <a:srgbClr val="FFFFFF"/>
                </a:highlight>
              </a:rPr>
              <a:t>Best Sellers Analysis</a:t>
            </a:r>
            <a:endParaRPr/>
          </a:p>
        </p:txBody>
      </p:sp>
      <p:sp>
        <p:nvSpPr>
          <p:cNvPr id="87" name="Google Shape;87;p19"/>
          <p:cNvSpPr/>
          <p:nvPr/>
        </p:nvSpPr>
        <p:spPr>
          <a:xfrm>
            <a:off x="6919414" y="5095088"/>
            <a:ext cx="2998289" cy="1335354"/>
          </a:xfrm>
          <a:prstGeom prst="rect">
            <a:avLst/>
          </a:prstGeom>
          <a:noFill/>
          <a:ln w="1270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8" name="Google Shape;88;p19" descr="A green leaf with black text&#10;&#10;Description automatically generated"/>
          <p:cNvPicPr preferRelativeResize="0"/>
          <p:nvPr/>
        </p:nvPicPr>
        <p:blipFill rotWithShape="1">
          <a:blip r:embed="rId3">
            <a:alphaModFix/>
          </a:blip>
          <a:srcRect/>
          <a:stretch/>
        </p:blipFill>
        <p:spPr>
          <a:xfrm>
            <a:off x="6189259" y="829296"/>
            <a:ext cx="2820334" cy="1585028"/>
          </a:xfrm>
          <a:prstGeom prst="rect">
            <a:avLst/>
          </a:prstGeom>
          <a:noFill/>
          <a:ln>
            <a:noFill/>
          </a:ln>
        </p:spPr>
      </p:pic>
      <p:pic>
        <p:nvPicPr>
          <p:cNvPr id="89" name="Google Shape;89;p19"/>
          <p:cNvPicPr preferRelativeResize="0"/>
          <p:nvPr/>
        </p:nvPicPr>
        <p:blipFill rotWithShape="1">
          <a:blip r:embed="rId4">
            <a:alphaModFix/>
          </a:blip>
          <a:srcRect/>
          <a:stretch/>
        </p:blipFill>
        <p:spPr>
          <a:xfrm>
            <a:off x="8272656" y="929011"/>
            <a:ext cx="3787065" cy="3759755"/>
          </a:xfrm>
          <a:prstGeom prst="rect">
            <a:avLst/>
          </a:prstGeom>
          <a:noFill/>
          <a:ln>
            <a:noFill/>
          </a:ln>
        </p:spPr>
      </p:pic>
      <p:sp>
        <p:nvSpPr>
          <p:cNvPr id="90" name="Google Shape;90;p19"/>
          <p:cNvSpPr txBox="1"/>
          <p:nvPr/>
        </p:nvSpPr>
        <p:spPr>
          <a:xfrm>
            <a:off x="678177" y="3690542"/>
            <a:ext cx="8537400" cy="273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◆Scope: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Web Scraping, Data Visualization, Sentiment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◆Tools: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Selenium, BeautifulSoup, </a:t>
            </a:r>
            <a:r>
              <a:rPr lang="zh-HK" sz="1800" b="0" i="0" u="none" strike="noStrike" cap="none" dirty="0">
                <a:solidFill>
                  <a:schemeClr val="dk1"/>
                </a:solidFill>
                <a:latin typeface="Calibri"/>
                <a:ea typeface="Calibri"/>
                <a:cs typeface="Calibri"/>
                <a:sym typeface="Calibri"/>
              </a:rPr>
              <a:t>YData Profiling, </a:t>
            </a:r>
            <a:r>
              <a:rPr lang="zh-HK" sz="1800" b="0" i="0" u="none" strike="noStrike" cap="none" dirty="0">
                <a:solidFill>
                  <a:srgbClr val="000000"/>
                </a:solidFill>
                <a:latin typeface="Calibri"/>
                <a:ea typeface="Calibri"/>
                <a:cs typeface="Calibri"/>
                <a:sym typeface="Calibri"/>
              </a:rPr>
              <a:t>PowerBI,</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Natural Language Toolkit, Huggingface RoBERTa Transformers,</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chemeClr val="dk1"/>
                </a:solidFill>
                <a:latin typeface="Calibri"/>
                <a:ea typeface="Calibri"/>
                <a:cs typeface="Calibri"/>
                <a:sym typeface="Calibri"/>
              </a:rPr>
              <a:t>SciPy, WordCloud, TextBlob, </a:t>
            </a:r>
            <a:r>
              <a:rPr lang="zh-HK" sz="1800" b="0" i="0" u="none" strike="noStrike" cap="none" dirty="0">
                <a:solidFill>
                  <a:srgbClr val="000000"/>
                </a:solidFill>
                <a:latin typeface="Calibri"/>
                <a:ea typeface="Calibri"/>
                <a:cs typeface="Calibri"/>
                <a:sym typeface="Calibri"/>
              </a:rPr>
              <a:t>Pandas, Numpy, </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HK" sz="1800" b="0" i="0" u="none" strike="noStrike" cap="none" dirty="0">
                <a:solidFill>
                  <a:srgbClr val="000000"/>
                </a:solidFill>
                <a:latin typeface="Calibri"/>
                <a:ea typeface="Calibri"/>
                <a:cs typeface="Calibri"/>
                <a:sym typeface="Calibri"/>
              </a:rPr>
              <a:t>Regular Expression, Matplotlib, Seaborn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ctrTitle"/>
          </p:nvPr>
        </p:nvSpPr>
        <p:spPr>
          <a:xfrm>
            <a:off x="472202" y="726320"/>
            <a:ext cx="9144000" cy="602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solidFill>
                  <a:srgbClr val="1A1A1A"/>
                </a:solidFill>
                <a:latin typeface="Calibri"/>
                <a:ea typeface="Calibri"/>
                <a:cs typeface="Calibri"/>
                <a:sym typeface="Calibri"/>
              </a:rPr>
              <a:t>Data </a:t>
            </a:r>
            <a:r>
              <a:rPr lang="zh-HK" sz="5000" b="1">
                <a:latin typeface="Calibri"/>
                <a:ea typeface="Calibri"/>
                <a:cs typeface="Calibri"/>
                <a:sym typeface="Calibri"/>
              </a:rPr>
              <a:t>Preprocessing</a:t>
            </a:r>
            <a:r>
              <a:rPr lang="zh-HK" sz="5000" b="1">
                <a:solidFill>
                  <a:srgbClr val="1A1A1A"/>
                </a:solidFill>
                <a:latin typeface="Calibri"/>
                <a:ea typeface="Calibri"/>
                <a:cs typeface="Calibri"/>
                <a:sym typeface="Calibri"/>
              </a:rPr>
              <a:t> </a:t>
            </a:r>
            <a:endParaRPr sz="5000">
              <a:latin typeface="Calibri"/>
              <a:ea typeface="Calibri"/>
              <a:cs typeface="Calibri"/>
              <a:sym typeface="Calibri"/>
            </a:endParaRPr>
          </a:p>
        </p:txBody>
      </p:sp>
      <p:sp>
        <p:nvSpPr>
          <p:cNvPr id="198" name="Google Shape;198;p4"/>
          <p:cNvSpPr txBox="1">
            <a:spLocks noGrp="1"/>
          </p:cNvSpPr>
          <p:nvPr>
            <p:ph type="subTitle" idx="1"/>
          </p:nvPr>
        </p:nvSpPr>
        <p:spPr>
          <a:xfrm>
            <a:off x="554119" y="1494446"/>
            <a:ext cx="9144000" cy="1311000"/>
          </a:xfrm>
          <a:prstGeom prst="rect">
            <a:avLst/>
          </a:prstGeom>
          <a:noFill/>
          <a:ln>
            <a:noFill/>
          </a:ln>
        </p:spPr>
        <p:txBody>
          <a:bodyPr spcFirstLastPara="1" wrap="square" lIns="91425" tIns="45700" rIns="91425" bIns="45700" anchor="t" anchorCtr="0">
            <a:normAutofit/>
          </a:bodyPr>
          <a:lstStyle/>
          <a:p>
            <a:pPr marL="12700" lvl="0" indent="0" algn="l" rtl="0">
              <a:lnSpc>
                <a:spcPct val="115000"/>
              </a:lnSpc>
              <a:spcBef>
                <a:spcPts val="0"/>
              </a:spcBef>
              <a:spcAft>
                <a:spcPts val="0"/>
              </a:spcAft>
              <a:buClr>
                <a:schemeClr val="dk1"/>
              </a:buClr>
              <a:buSzPts val="1078"/>
              <a:buFont typeface="Arial"/>
              <a:buNone/>
            </a:pPr>
            <a:r>
              <a:rPr lang="zh-HK" sz="3000">
                <a:highlight>
                  <a:schemeClr val="lt1"/>
                </a:highlight>
              </a:rPr>
              <a:t>1. Check null value </a:t>
            </a:r>
            <a:endParaRPr sz="3000">
              <a:highlight>
                <a:schemeClr val="lt1"/>
              </a:highlight>
            </a:endParaRPr>
          </a:p>
          <a:p>
            <a:pPr marL="12700" lvl="0" indent="0" algn="l" rtl="0">
              <a:lnSpc>
                <a:spcPct val="115000"/>
              </a:lnSpc>
              <a:spcBef>
                <a:spcPts val="0"/>
              </a:spcBef>
              <a:spcAft>
                <a:spcPts val="0"/>
              </a:spcAft>
              <a:buClr>
                <a:schemeClr val="dk1"/>
              </a:buClr>
              <a:buSzPts val="1100"/>
              <a:buNone/>
            </a:pPr>
            <a:endParaRPr/>
          </a:p>
        </p:txBody>
      </p:sp>
      <p:sp>
        <p:nvSpPr>
          <p:cNvPr id="199" name="Google Shape;199;p4"/>
          <p:cNvSpPr txBox="1"/>
          <p:nvPr/>
        </p:nvSpPr>
        <p:spPr>
          <a:xfrm>
            <a:off x="10067100" y="3176500"/>
            <a:ext cx="749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sp>
        <p:nvSpPr>
          <p:cNvPr id="200" name="Google Shape;200;p4"/>
          <p:cNvSpPr txBox="1"/>
          <p:nvPr/>
        </p:nvSpPr>
        <p:spPr>
          <a:xfrm>
            <a:off x="537462" y="2366505"/>
            <a:ext cx="6096000" cy="28253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HK" sz="2400" b="0" i="0" u="none" strike="noStrike" cap="none">
                <a:solidFill>
                  <a:srgbClr val="000000"/>
                </a:solidFill>
                <a:highlight>
                  <a:schemeClr val="lt1"/>
                </a:highlight>
                <a:latin typeface="Arial"/>
                <a:ea typeface="Arial"/>
                <a:cs typeface="Arial"/>
                <a:sym typeface="Arial"/>
              </a:rPr>
              <a:t> </a:t>
            </a:r>
            <a:r>
              <a:rPr lang="zh-HK" sz="2400" b="0" i="0" u="sng" strike="noStrike" cap="none">
                <a:solidFill>
                  <a:srgbClr val="000000"/>
                </a:solidFill>
                <a:highlight>
                  <a:schemeClr val="lt1"/>
                </a:highlight>
                <a:latin typeface="Arial"/>
                <a:ea typeface="Arial"/>
                <a:cs typeface="Arial"/>
                <a:sym typeface="Arial"/>
              </a:rPr>
              <a:t>Sale in 30 days</a:t>
            </a:r>
            <a:endParaRPr sz="2400" b="0" i="0" u="none" strike="noStrike" cap="none">
              <a:solidFill>
                <a:srgbClr val="000000"/>
              </a:solidFill>
              <a:highlight>
                <a:schemeClr val="lt1"/>
              </a:highlight>
              <a:latin typeface="Arial"/>
              <a:ea typeface="Arial"/>
              <a:cs typeface="Arial"/>
              <a:sym typeface="Arial"/>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Products with Sales Data: 40%  (252/630)</a:t>
            </a:r>
            <a:endParaRPr sz="1400" b="0" i="0" u="none" strike="noStrike" cap="none">
              <a:solidFill>
                <a:srgbClr val="000000"/>
              </a:solidFill>
              <a:latin typeface="Arial"/>
              <a:ea typeface="Arial"/>
              <a:cs typeface="Arial"/>
              <a:sym typeface="Arial"/>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Interpretation: 60% had no sales in 30 days (378/630)</a:t>
            </a:r>
            <a:endParaRPr sz="2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libri"/>
              <a:ea typeface="Calibri"/>
              <a:cs typeface="Calibri"/>
              <a:sym typeface="Calibri"/>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Sales Range: 100 to 40,000</a:t>
            </a:r>
            <a:endParaRPr sz="1400" b="0" i="0" u="none" strike="noStrike" cap="none">
              <a:solidFill>
                <a:srgbClr val="000000"/>
              </a:solidFill>
              <a:latin typeface="Arial"/>
              <a:ea typeface="Arial"/>
              <a:cs typeface="Arial"/>
              <a:sym typeface="Arial"/>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Action Taken: Filled missing records with 0</a:t>
            </a:r>
            <a:endParaRPr sz="1400" b="0" i="0" u="none" strike="noStrike" cap="none">
              <a:solidFill>
                <a:srgbClr val="000000"/>
              </a:solidFill>
              <a:latin typeface="Arial"/>
              <a:ea typeface="Arial"/>
              <a:cs typeface="Arial"/>
              <a:sym typeface="Arial"/>
            </a:endParaRPr>
          </a:p>
        </p:txBody>
      </p:sp>
      <p:pic>
        <p:nvPicPr>
          <p:cNvPr id="201" name="Google Shape;201;p4"/>
          <p:cNvPicPr preferRelativeResize="0"/>
          <p:nvPr/>
        </p:nvPicPr>
        <p:blipFill rotWithShape="1">
          <a:blip r:embed="rId3">
            <a:alphaModFix/>
          </a:blip>
          <a:srcRect/>
          <a:stretch/>
        </p:blipFill>
        <p:spPr>
          <a:xfrm>
            <a:off x="7049295" y="381359"/>
            <a:ext cx="4090907" cy="6192982"/>
          </a:xfrm>
          <a:prstGeom prst="rect">
            <a:avLst/>
          </a:prstGeom>
          <a:noFill/>
          <a:ln>
            <a:noFill/>
          </a:ln>
        </p:spPr>
      </p:pic>
      <p:cxnSp>
        <p:nvCxnSpPr>
          <p:cNvPr id="202" name="Google Shape;202;p4"/>
          <p:cNvCxnSpPr/>
          <p:nvPr/>
        </p:nvCxnSpPr>
        <p:spPr>
          <a:xfrm>
            <a:off x="7049295" y="2507673"/>
            <a:ext cx="2198356" cy="0"/>
          </a:xfrm>
          <a:prstGeom prst="straightConnector1">
            <a:avLst/>
          </a:prstGeom>
          <a:noFill/>
          <a:ln w="28575" cap="flat" cmpd="sng">
            <a:solidFill>
              <a:srgbClr val="FF0000"/>
            </a:solidFill>
            <a:prstDash val="solid"/>
            <a:round/>
            <a:headEnd type="none" w="sm" len="sm"/>
            <a:tailEnd type="none" w="sm" len="sm"/>
          </a:ln>
        </p:spPr>
      </p:cxnSp>
      <p:sp>
        <p:nvSpPr>
          <p:cNvPr id="203" name="Google Shape;203;p4"/>
          <p:cNvSpPr/>
          <p:nvPr/>
        </p:nvSpPr>
        <p:spPr>
          <a:xfrm>
            <a:off x="7068155" y="6065133"/>
            <a:ext cx="2879409" cy="6058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4" name="Google Shape;204;p4"/>
          <p:cNvCxnSpPr/>
          <p:nvPr/>
        </p:nvCxnSpPr>
        <p:spPr>
          <a:xfrm>
            <a:off x="7068155" y="3435928"/>
            <a:ext cx="2198356"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ctrTitle"/>
          </p:nvPr>
        </p:nvSpPr>
        <p:spPr>
          <a:xfrm>
            <a:off x="475006" y="581926"/>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Data Preprocessing</a:t>
            </a:r>
            <a:endParaRPr/>
          </a:p>
        </p:txBody>
      </p:sp>
      <p:sp>
        <p:nvSpPr>
          <p:cNvPr id="210" name="Google Shape;210;p7"/>
          <p:cNvSpPr txBox="1">
            <a:spLocks noGrp="1"/>
          </p:cNvSpPr>
          <p:nvPr>
            <p:ph type="subTitle" idx="1"/>
          </p:nvPr>
        </p:nvSpPr>
        <p:spPr>
          <a:xfrm>
            <a:off x="475006" y="1322626"/>
            <a:ext cx="10751400" cy="4414500"/>
          </a:xfrm>
          <a:prstGeom prst="rect">
            <a:avLst/>
          </a:prstGeom>
          <a:noFill/>
          <a:ln>
            <a:noFill/>
          </a:ln>
        </p:spPr>
        <p:txBody>
          <a:bodyPr spcFirstLastPara="1" wrap="square" lIns="91425" tIns="45700" rIns="91425" bIns="45700" anchor="t" anchorCtr="0">
            <a:normAutofit/>
          </a:bodyPr>
          <a:lstStyle/>
          <a:p>
            <a:pPr marL="47625" lvl="0" indent="0" algn="l" rtl="0">
              <a:lnSpc>
                <a:spcPct val="135714"/>
              </a:lnSpc>
              <a:spcBef>
                <a:spcPts val="0"/>
              </a:spcBef>
              <a:spcAft>
                <a:spcPts val="0"/>
              </a:spcAft>
              <a:buClr>
                <a:schemeClr val="dk1"/>
              </a:buClr>
              <a:buSzPts val="2850"/>
              <a:buNone/>
            </a:pPr>
            <a:r>
              <a:rPr lang="zh-HK" sz="2800" u="sng">
                <a:highlight>
                  <a:srgbClr val="FFFFFF"/>
                </a:highlight>
              </a:rPr>
              <a:t>Stock alert</a:t>
            </a:r>
            <a:endParaRPr/>
          </a:p>
          <a:p>
            <a:pPr marL="47625" lvl="0" indent="0" algn="l" rtl="0">
              <a:lnSpc>
                <a:spcPct val="135714"/>
              </a:lnSpc>
              <a:spcBef>
                <a:spcPts val="0"/>
              </a:spcBef>
              <a:spcAft>
                <a:spcPts val="0"/>
              </a:spcAft>
              <a:buClr>
                <a:schemeClr val="dk1"/>
              </a:buClr>
              <a:buSzPts val="2850"/>
              <a:buNone/>
            </a:pPr>
            <a:r>
              <a:rPr lang="zh-HK" sz="2500" b="0" i="0">
                <a:latin typeface="Calibri"/>
                <a:ea typeface="Calibri"/>
                <a:cs typeface="Calibri"/>
                <a:sym typeface="Calibri"/>
              </a:rPr>
              <a:t>Action Taken: </a:t>
            </a:r>
            <a:r>
              <a:rPr lang="zh-HK" sz="2500">
                <a:highlight>
                  <a:srgbClr val="FFFFFF"/>
                </a:highlight>
              </a:rPr>
              <a:t>Fill null values in 'stock_alert' with the string "in stock"</a:t>
            </a:r>
            <a:endParaRPr sz="2500"/>
          </a:p>
        </p:txBody>
      </p:sp>
      <p:pic>
        <p:nvPicPr>
          <p:cNvPr id="211" name="Google Shape;211;p7"/>
          <p:cNvPicPr preferRelativeResize="0"/>
          <p:nvPr/>
        </p:nvPicPr>
        <p:blipFill rotWithShape="1">
          <a:blip r:embed="rId3">
            <a:alphaModFix/>
          </a:blip>
          <a:srcRect/>
          <a:stretch/>
        </p:blipFill>
        <p:spPr>
          <a:xfrm>
            <a:off x="547742" y="2515425"/>
            <a:ext cx="5137266" cy="4281055"/>
          </a:xfrm>
          <a:prstGeom prst="rect">
            <a:avLst/>
          </a:prstGeom>
          <a:noFill/>
          <a:ln>
            <a:noFill/>
          </a:ln>
        </p:spPr>
      </p:pic>
      <p:cxnSp>
        <p:nvCxnSpPr>
          <p:cNvPr id="212" name="Google Shape;212;p7"/>
          <p:cNvCxnSpPr/>
          <p:nvPr/>
        </p:nvCxnSpPr>
        <p:spPr>
          <a:xfrm>
            <a:off x="584945" y="6421581"/>
            <a:ext cx="2531430" cy="0"/>
          </a:xfrm>
          <a:prstGeom prst="straightConnector1">
            <a:avLst/>
          </a:prstGeom>
          <a:noFill/>
          <a:ln w="28575" cap="flat" cmpd="sng">
            <a:solidFill>
              <a:srgbClr val="FF0000"/>
            </a:solidFill>
            <a:prstDash val="solid"/>
            <a:round/>
            <a:headEnd type="none" w="sm" len="sm"/>
            <a:tailEnd type="none" w="sm" len="sm"/>
          </a:ln>
        </p:spPr>
      </p:cxnSp>
      <p:pic>
        <p:nvPicPr>
          <p:cNvPr id="213" name="Google Shape;213;p7"/>
          <p:cNvPicPr preferRelativeResize="0"/>
          <p:nvPr/>
        </p:nvPicPr>
        <p:blipFill rotWithShape="1">
          <a:blip r:embed="rId4">
            <a:alphaModFix/>
          </a:blip>
          <a:srcRect/>
          <a:stretch/>
        </p:blipFill>
        <p:spPr>
          <a:xfrm>
            <a:off x="5757743" y="2515425"/>
            <a:ext cx="6255828" cy="31857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ee13e62a96_0_92"/>
          <p:cNvSpPr txBox="1">
            <a:spLocks noGrp="1"/>
          </p:cNvSpPr>
          <p:nvPr>
            <p:ph type="ctrTitle"/>
          </p:nvPr>
        </p:nvSpPr>
        <p:spPr>
          <a:xfrm>
            <a:off x="475006" y="588853"/>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Data Preprocessing</a:t>
            </a:r>
            <a:endParaRPr/>
          </a:p>
        </p:txBody>
      </p:sp>
      <p:sp>
        <p:nvSpPr>
          <p:cNvPr id="219" name="Google Shape;219;g2ee13e62a96_0_92"/>
          <p:cNvSpPr txBox="1">
            <a:spLocks noGrp="1"/>
          </p:cNvSpPr>
          <p:nvPr>
            <p:ph type="subTitle" idx="1"/>
          </p:nvPr>
        </p:nvSpPr>
        <p:spPr>
          <a:xfrm>
            <a:off x="475006" y="1329553"/>
            <a:ext cx="10751400" cy="4414500"/>
          </a:xfrm>
          <a:prstGeom prst="rect">
            <a:avLst/>
          </a:prstGeom>
          <a:noFill/>
          <a:ln>
            <a:noFill/>
          </a:ln>
        </p:spPr>
        <p:txBody>
          <a:bodyPr spcFirstLastPara="1" wrap="square" lIns="91425" tIns="45700" rIns="91425" bIns="45700" anchor="t" anchorCtr="0">
            <a:normAutofit/>
          </a:bodyPr>
          <a:lstStyle/>
          <a:p>
            <a:pPr marL="47625" lvl="0" indent="0" algn="l" rtl="0">
              <a:lnSpc>
                <a:spcPct val="135714"/>
              </a:lnSpc>
              <a:spcBef>
                <a:spcPts val="0"/>
              </a:spcBef>
              <a:spcAft>
                <a:spcPts val="0"/>
              </a:spcAft>
              <a:buClr>
                <a:schemeClr val="dk1"/>
              </a:buClr>
              <a:buSzPts val="2850"/>
              <a:buNone/>
            </a:pPr>
            <a:r>
              <a:rPr lang="zh-HK" sz="3000">
                <a:highlight>
                  <a:srgbClr val="FFFFFF"/>
                </a:highlight>
              </a:rPr>
              <a:t>2. Check records without volume or weight and </a:t>
            </a:r>
            <a:r>
              <a:rPr lang="zh-HK" sz="3000" b="1">
                <a:highlight>
                  <a:srgbClr val="FFFFFF"/>
                </a:highlight>
              </a:rPr>
              <a:t>drop 2 products</a:t>
            </a:r>
            <a:endParaRPr sz="3000" b="1"/>
          </a:p>
        </p:txBody>
      </p:sp>
      <p:pic>
        <p:nvPicPr>
          <p:cNvPr id="220" name="Google Shape;220;g2ee13e62a96_0_92"/>
          <p:cNvPicPr preferRelativeResize="0"/>
          <p:nvPr/>
        </p:nvPicPr>
        <p:blipFill rotWithShape="1">
          <a:blip r:embed="rId3">
            <a:alphaModFix/>
          </a:blip>
          <a:srcRect/>
          <a:stretch/>
        </p:blipFill>
        <p:spPr>
          <a:xfrm>
            <a:off x="965594" y="2000980"/>
            <a:ext cx="9061683" cy="4414500"/>
          </a:xfrm>
          <a:prstGeom prst="rect">
            <a:avLst/>
          </a:prstGeom>
          <a:noFill/>
          <a:ln>
            <a:noFill/>
          </a:ln>
        </p:spPr>
      </p:pic>
      <p:sp>
        <p:nvSpPr>
          <p:cNvPr id="221" name="Google Shape;221;g2ee13e62a96_0_92"/>
          <p:cNvSpPr/>
          <p:nvPr/>
        </p:nvSpPr>
        <p:spPr>
          <a:xfrm>
            <a:off x="955962" y="4917751"/>
            <a:ext cx="5992090" cy="77467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2" name="Google Shape;222;g2ee13e62a96_0_92"/>
          <p:cNvPicPr preferRelativeResize="0"/>
          <p:nvPr/>
        </p:nvPicPr>
        <p:blipFill rotWithShape="1">
          <a:blip r:embed="rId4">
            <a:alphaModFix/>
          </a:blip>
          <a:srcRect/>
          <a:stretch/>
        </p:blipFill>
        <p:spPr>
          <a:xfrm>
            <a:off x="7530963" y="2070253"/>
            <a:ext cx="4072218" cy="19674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a:stretch/>
        </p:blipFill>
        <p:spPr>
          <a:xfrm>
            <a:off x="4969514" y="1355724"/>
            <a:ext cx="6811326" cy="5068007"/>
          </a:xfrm>
          <a:prstGeom prst="rect">
            <a:avLst/>
          </a:prstGeom>
          <a:noFill/>
          <a:ln>
            <a:noFill/>
          </a:ln>
        </p:spPr>
      </p:pic>
      <p:sp>
        <p:nvSpPr>
          <p:cNvPr id="228" name="Google Shape;228;p8"/>
          <p:cNvSpPr txBox="1">
            <a:spLocks noGrp="1"/>
          </p:cNvSpPr>
          <p:nvPr>
            <p:ph type="ctrTitle"/>
          </p:nvPr>
        </p:nvSpPr>
        <p:spPr>
          <a:xfrm>
            <a:off x="475006" y="588853"/>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Data Preprocessing</a:t>
            </a:r>
            <a:endParaRPr/>
          </a:p>
        </p:txBody>
      </p:sp>
      <p:sp>
        <p:nvSpPr>
          <p:cNvPr id="229" name="Google Shape;229;p8"/>
          <p:cNvSpPr txBox="1">
            <a:spLocks noGrp="1"/>
          </p:cNvSpPr>
          <p:nvPr>
            <p:ph type="subTitle" idx="1"/>
          </p:nvPr>
        </p:nvSpPr>
        <p:spPr>
          <a:xfrm>
            <a:off x="475005" y="1682478"/>
            <a:ext cx="4962903" cy="4414500"/>
          </a:xfrm>
          <a:prstGeom prst="rect">
            <a:avLst/>
          </a:prstGeom>
          <a:noFill/>
          <a:ln>
            <a:noFill/>
          </a:ln>
        </p:spPr>
        <p:txBody>
          <a:bodyPr spcFirstLastPara="1" wrap="square" lIns="91425" tIns="45700" rIns="91425" bIns="45700" anchor="t" anchorCtr="0">
            <a:normAutofit/>
          </a:bodyPr>
          <a:lstStyle/>
          <a:p>
            <a:pPr marL="47625" lvl="0" indent="0" algn="l" rtl="0">
              <a:lnSpc>
                <a:spcPct val="135714"/>
              </a:lnSpc>
              <a:spcBef>
                <a:spcPts val="0"/>
              </a:spcBef>
              <a:spcAft>
                <a:spcPts val="0"/>
              </a:spcAft>
              <a:buSzPts val="2850"/>
              <a:buNone/>
            </a:pPr>
            <a:r>
              <a:rPr lang="zh-HK" sz="3000" dirty="0">
                <a:highlight>
                  <a:srgbClr val="FFFFFF"/>
                </a:highlight>
              </a:rPr>
              <a:t>3. Standardize capacity and </a:t>
            </a:r>
            <a:r>
              <a:rPr lang="zh-HK" sz="3000" dirty="0">
                <a:solidFill>
                  <a:srgbClr val="1A1A1A"/>
                </a:solidFill>
                <a:latin typeface="Calibri"/>
                <a:ea typeface="Calibri"/>
                <a:cs typeface="Calibri"/>
                <a:sym typeface="Calibri"/>
              </a:rPr>
              <a:t>Create </a:t>
            </a:r>
            <a:r>
              <a:rPr lang="zh-HK" sz="3000" dirty="0">
                <a:solidFill>
                  <a:srgbClr val="1A1A1A"/>
                </a:solidFill>
              </a:rPr>
              <a:t>a</a:t>
            </a:r>
            <a:r>
              <a:rPr lang="zh-HK" sz="3000" dirty="0">
                <a:solidFill>
                  <a:srgbClr val="1A1A1A"/>
                </a:solidFill>
                <a:latin typeface="Calibri"/>
                <a:ea typeface="Calibri"/>
                <a:cs typeface="Calibri"/>
                <a:sym typeface="Calibri"/>
              </a:rPr>
              <a:t> new column</a:t>
            </a:r>
            <a:endParaRPr sz="3200" dirty="0"/>
          </a:p>
          <a:p>
            <a:pPr marL="342900" lvl="0" indent="-342900" algn="l" rtl="0">
              <a:lnSpc>
                <a:spcPct val="90000"/>
              </a:lnSpc>
              <a:spcBef>
                <a:spcPts val="0"/>
              </a:spcBef>
              <a:spcAft>
                <a:spcPts val="0"/>
              </a:spcAft>
              <a:buSzPts val="2400"/>
              <a:buFont typeface="Calibri"/>
              <a:buChar char="-"/>
            </a:pPr>
            <a:r>
              <a:rPr lang="zh-HK" sz="2500" dirty="0">
                <a:solidFill>
                  <a:schemeClr val="dk1"/>
                </a:solidFill>
                <a:latin typeface="Calibri"/>
                <a:ea typeface="Calibri"/>
                <a:cs typeface="Calibri"/>
                <a:sym typeface="Calibri"/>
              </a:rPr>
              <a:t>Volume in ml</a:t>
            </a:r>
            <a:endParaRPr dirty="0"/>
          </a:p>
          <a:p>
            <a:pPr marL="342900" lvl="0" indent="-190500" algn="l" rtl="0">
              <a:lnSpc>
                <a:spcPct val="90000"/>
              </a:lnSpc>
              <a:spcBef>
                <a:spcPts val="0"/>
              </a:spcBef>
              <a:spcAft>
                <a:spcPts val="0"/>
              </a:spcAft>
              <a:buSzPts val="2400"/>
              <a:buFont typeface="Calibri"/>
              <a:buNone/>
            </a:pPr>
            <a:endParaRPr sz="2500" dirty="0">
              <a:solidFill>
                <a:schemeClr val="dk1"/>
              </a:solidFill>
              <a:latin typeface="Calibri"/>
              <a:ea typeface="Calibri"/>
              <a:cs typeface="Calibri"/>
              <a:sym typeface="Calibri"/>
            </a:endParaRPr>
          </a:p>
          <a:p>
            <a:pPr marL="0" lvl="0" indent="0" algn="l" rtl="0">
              <a:lnSpc>
                <a:spcPct val="90000"/>
              </a:lnSpc>
              <a:spcBef>
                <a:spcPts val="0"/>
              </a:spcBef>
              <a:spcAft>
                <a:spcPts val="0"/>
              </a:spcAft>
              <a:buSzPts val="2400"/>
              <a:buNone/>
            </a:pPr>
            <a:r>
              <a:rPr lang="zh-HK" sz="2500" dirty="0">
                <a:solidFill>
                  <a:schemeClr val="dk1"/>
                </a:solidFill>
                <a:latin typeface="Calibri"/>
                <a:ea typeface="Calibri"/>
                <a:cs typeface="Calibri"/>
                <a:sym typeface="Calibri"/>
              </a:rPr>
              <a:t>    floz = ml</a:t>
            </a:r>
            <a:endParaRPr dirty="0"/>
          </a:p>
          <a:p>
            <a:pPr marL="0" lvl="0" indent="0" algn="l" rtl="0">
              <a:lnSpc>
                <a:spcPct val="90000"/>
              </a:lnSpc>
              <a:spcBef>
                <a:spcPts val="0"/>
              </a:spcBef>
              <a:spcAft>
                <a:spcPts val="0"/>
              </a:spcAft>
              <a:buSzPts val="2400"/>
              <a:buNone/>
            </a:pPr>
            <a:r>
              <a:rPr lang="zh-HK" sz="2500" dirty="0">
                <a:solidFill>
                  <a:schemeClr val="dk1"/>
                </a:solidFill>
                <a:latin typeface="Calibri"/>
                <a:ea typeface="Calibri"/>
                <a:cs typeface="Calibri"/>
                <a:sym typeface="Calibri"/>
              </a:rPr>
              <a:t>    g  = oz</a:t>
            </a:r>
            <a:endParaRPr dirty="0"/>
          </a:p>
          <a:p>
            <a:pPr marL="342900" lvl="0" indent="-190500" algn="l" rtl="0">
              <a:lnSpc>
                <a:spcPct val="90000"/>
              </a:lnSpc>
              <a:spcBef>
                <a:spcPts val="0"/>
              </a:spcBef>
              <a:spcAft>
                <a:spcPts val="0"/>
              </a:spcAft>
              <a:buClr>
                <a:schemeClr val="dk1"/>
              </a:buClr>
              <a:buSzPts val="2400"/>
              <a:buFont typeface="Calibri"/>
              <a:buNone/>
            </a:pPr>
            <a:endParaRPr sz="2500" dirty="0"/>
          </a:p>
          <a:p>
            <a:pPr marL="342900" lvl="0" indent="-190500" algn="l" rtl="0">
              <a:lnSpc>
                <a:spcPct val="90000"/>
              </a:lnSpc>
              <a:spcBef>
                <a:spcPts val="0"/>
              </a:spcBef>
              <a:spcAft>
                <a:spcPts val="0"/>
              </a:spcAft>
              <a:buClr>
                <a:schemeClr val="dk1"/>
              </a:buClr>
              <a:buSzPts val="2400"/>
              <a:buFont typeface="Calibri"/>
              <a:buNone/>
            </a:pPr>
            <a:endParaRPr sz="2500" dirty="0"/>
          </a:p>
        </p:txBody>
      </p:sp>
      <p:cxnSp>
        <p:nvCxnSpPr>
          <p:cNvPr id="230" name="Google Shape;230;p8"/>
          <p:cNvCxnSpPr/>
          <p:nvPr/>
        </p:nvCxnSpPr>
        <p:spPr>
          <a:xfrm>
            <a:off x="5500048" y="6001707"/>
            <a:ext cx="3985146" cy="0"/>
          </a:xfrm>
          <a:prstGeom prst="straightConnector1">
            <a:avLst/>
          </a:prstGeom>
          <a:noFill/>
          <a:ln w="28575" cap="flat" cmpd="sng">
            <a:solidFill>
              <a:srgbClr val="FF0000"/>
            </a:solidFill>
            <a:prstDash val="solid"/>
            <a:round/>
            <a:headEnd type="none" w="sm" len="sm"/>
            <a:tailEnd type="none" w="sm" len="sm"/>
          </a:ln>
        </p:spPr>
      </p:cxnSp>
      <p:pic>
        <p:nvPicPr>
          <p:cNvPr id="231" name="Google Shape;231;p8"/>
          <p:cNvPicPr preferRelativeResize="0"/>
          <p:nvPr/>
        </p:nvPicPr>
        <p:blipFill rotWithShape="1">
          <a:blip r:embed="rId4">
            <a:alphaModFix/>
          </a:blip>
          <a:srcRect/>
          <a:stretch/>
        </p:blipFill>
        <p:spPr>
          <a:xfrm>
            <a:off x="2348345" y="4331392"/>
            <a:ext cx="2057719" cy="2012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ctrTitle"/>
          </p:nvPr>
        </p:nvSpPr>
        <p:spPr>
          <a:xfrm>
            <a:off x="475006" y="588853"/>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Data Preprocessing</a:t>
            </a:r>
            <a:endParaRPr/>
          </a:p>
        </p:txBody>
      </p:sp>
      <p:sp>
        <p:nvSpPr>
          <p:cNvPr id="237" name="Google Shape;237;p11"/>
          <p:cNvSpPr txBox="1">
            <a:spLocks noGrp="1"/>
          </p:cNvSpPr>
          <p:nvPr>
            <p:ph type="subTitle" idx="1"/>
          </p:nvPr>
        </p:nvSpPr>
        <p:spPr>
          <a:xfrm>
            <a:off x="475006" y="1682478"/>
            <a:ext cx="5381594" cy="4414500"/>
          </a:xfrm>
          <a:prstGeom prst="rect">
            <a:avLst/>
          </a:prstGeom>
          <a:noFill/>
          <a:ln>
            <a:noFill/>
          </a:ln>
        </p:spPr>
        <p:txBody>
          <a:bodyPr spcFirstLastPara="1" wrap="square" lIns="91425" tIns="45700" rIns="91425" bIns="45700" anchor="t" anchorCtr="0">
            <a:normAutofit/>
          </a:bodyPr>
          <a:lstStyle/>
          <a:p>
            <a:pPr marL="47625" lvl="0" indent="0" algn="l" rtl="0">
              <a:lnSpc>
                <a:spcPct val="135714"/>
              </a:lnSpc>
              <a:spcBef>
                <a:spcPts val="0"/>
              </a:spcBef>
              <a:spcAft>
                <a:spcPts val="0"/>
              </a:spcAft>
              <a:buSzPts val="2850"/>
              <a:buNone/>
            </a:pPr>
            <a:r>
              <a:rPr lang="zh-HK" sz="3000">
                <a:highlight>
                  <a:srgbClr val="FFFFFF"/>
                </a:highlight>
              </a:rPr>
              <a:t>4. </a:t>
            </a:r>
            <a:r>
              <a:rPr lang="zh-HK" sz="3000">
                <a:solidFill>
                  <a:srgbClr val="1A1A1A"/>
                </a:solidFill>
                <a:latin typeface="Calibri"/>
                <a:ea typeface="Calibri"/>
                <a:cs typeface="Calibri"/>
                <a:sym typeface="Calibri"/>
              </a:rPr>
              <a:t>Create 3 more new columns</a:t>
            </a:r>
            <a:endParaRPr sz="3200"/>
          </a:p>
          <a:p>
            <a:pPr marL="342900" lvl="0" indent="-342900" algn="l" rtl="0">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Price per ml</a:t>
            </a:r>
            <a:endParaRPr/>
          </a:p>
          <a:p>
            <a:pPr marL="342900" lvl="0" indent="-342900" algn="l" rtl="0">
              <a:lnSpc>
                <a:spcPct val="90000"/>
              </a:lnSpc>
              <a:spcBef>
                <a:spcPts val="0"/>
              </a:spcBef>
              <a:spcAft>
                <a:spcPts val="0"/>
              </a:spcAft>
              <a:buClr>
                <a:schemeClr val="dk1"/>
              </a:buClr>
              <a:buSzPts val="2400"/>
              <a:buFont typeface="Calibri"/>
              <a:buChar char="-"/>
            </a:pPr>
            <a:r>
              <a:rPr lang="zh-HK" sz="2500">
                <a:solidFill>
                  <a:schemeClr val="dk1"/>
                </a:solidFill>
              </a:rPr>
              <a:t>Discount %</a:t>
            </a:r>
            <a:endParaRPr/>
          </a:p>
          <a:p>
            <a:pPr marL="342900" lvl="0" indent="-342900" algn="l" rtl="0">
              <a:lnSpc>
                <a:spcPct val="90000"/>
              </a:lnSpc>
              <a:spcBef>
                <a:spcPts val="0"/>
              </a:spcBef>
              <a:spcAft>
                <a:spcPts val="0"/>
              </a:spcAft>
              <a:buSzPts val="2400"/>
              <a:buFont typeface="Calibri"/>
              <a:buChar char="-"/>
            </a:pPr>
            <a:r>
              <a:rPr lang="zh-HK" sz="2500">
                <a:solidFill>
                  <a:schemeClr val="dk1"/>
                </a:solidFill>
                <a:latin typeface="Calibri"/>
                <a:ea typeface="Calibri"/>
                <a:cs typeface="Calibri"/>
                <a:sym typeface="Calibri"/>
              </a:rPr>
              <a:t>S</a:t>
            </a:r>
            <a:r>
              <a:rPr lang="zh-HK" sz="2500" i="0" u="none" strike="noStrike" cap="none">
                <a:solidFill>
                  <a:schemeClr val="dk1"/>
                </a:solidFill>
                <a:latin typeface="Calibri"/>
                <a:ea typeface="Calibri"/>
                <a:cs typeface="Calibri"/>
                <a:sym typeface="Calibri"/>
              </a:rPr>
              <a:t>ales revenue</a:t>
            </a:r>
            <a:endParaRPr/>
          </a:p>
          <a:p>
            <a:pPr marL="342900" lvl="0" indent="-190500" algn="l" rtl="0">
              <a:lnSpc>
                <a:spcPct val="90000"/>
              </a:lnSpc>
              <a:spcBef>
                <a:spcPts val="0"/>
              </a:spcBef>
              <a:spcAft>
                <a:spcPts val="0"/>
              </a:spcAft>
              <a:buClr>
                <a:schemeClr val="dk1"/>
              </a:buClr>
              <a:buSzPts val="2400"/>
              <a:buFont typeface="Calibri"/>
              <a:buNone/>
            </a:pPr>
            <a:endParaRPr sz="2500"/>
          </a:p>
          <a:p>
            <a:pPr marL="342900" lvl="0" indent="-190500" algn="l" rtl="0">
              <a:lnSpc>
                <a:spcPct val="90000"/>
              </a:lnSpc>
              <a:spcBef>
                <a:spcPts val="0"/>
              </a:spcBef>
              <a:spcAft>
                <a:spcPts val="0"/>
              </a:spcAft>
              <a:buClr>
                <a:schemeClr val="dk1"/>
              </a:buClr>
              <a:buSzPts val="2400"/>
              <a:buFont typeface="Calibri"/>
              <a:buNone/>
            </a:pPr>
            <a:endParaRPr sz="2500"/>
          </a:p>
        </p:txBody>
      </p:sp>
      <p:pic>
        <p:nvPicPr>
          <p:cNvPr id="238" name="Google Shape;238;p11"/>
          <p:cNvPicPr preferRelativeResize="0"/>
          <p:nvPr/>
        </p:nvPicPr>
        <p:blipFill rotWithShape="1">
          <a:blip r:embed="rId3">
            <a:alphaModFix/>
          </a:blip>
          <a:srcRect/>
          <a:stretch/>
        </p:blipFill>
        <p:spPr>
          <a:xfrm>
            <a:off x="5762781" y="796024"/>
            <a:ext cx="6429219" cy="5764715"/>
          </a:xfrm>
          <a:prstGeom prst="rect">
            <a:avLst/>
          </a:prstGeom>
          <a:noFill/>
          <a:ln>
            <a:noFill/>
          </a:ln>
        </p:spPr>
      </p:pic>
      <p:sp>
        <p:nvSpPr>
          <p:cNvPr id="239" name="Google Shape;239;p11"/>
          <p:cNvSpPr/>
          <p:nvPr/>
        </p:nvSpPr>
        <p:spPr>
          <a:xfrm>
            <a:off x="5915891" y="5742709"/>
            <a:ext cx="3255818" cy="52643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0" name="Google Shape;240;p11"/>
          <p:cNvPicPr preferRelativeResize="0"/>
          <p:nvPr/>
        </p:nvPicPr>
        <p:blipFill rotWithShape="1">
          <a:blip r:embed="rId4">
            <a:alphaModFix/>
          </a:blip>
          <a:srcRect/>
          <a:stretch/>
        </p:blipFill>
        <p:spPr>
          <a:xfrm>
            <a:off x="759037" y="3983347"/>
            <a:ext cx="2136563" cy="2404412"/>
          </a:xfrm>
          <a:prstGeom prst="rect">
            <a:avLst/>
          </a:prstGeom>
          <a:noFill/>
          <a:ln>
            <a:noFill/>
          </a:ln>
        </p:spPr>
      </p:pic>
      <p:sp>
        <p:nvSpPr>
          <p:cNvPr id="241" name="Google Shape;241;p11"/>
          <p:cNvSpPr/>
          <p:nvPr/>
        </p:nvSpPr>
        <p:spPr>
          <a:xfrm>
            <a:off x="5762780" y="803115"/>
            <a:ext cx="6356431" cy="155794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p:nvPr/>
        </p:nvSpPr>
        <p:spPr>
          <a:xfrm>
            <a:off x="6553410" y="2015915"/>
            <a:ext cx="3824259" cy="3792533"/>
          </a:xfrm>
          <a:prstGeom prst="roundRect">
            <a:avLst>
              <a:gd name="adj" fmla="val 16667"/>
            </a:avLst>
          </a:prstGeom>
          <a:solidFill>
            <a:srgbClr val="C4E0B2"/>
          </a:solidFill>
          <a:ln w="12700" cap="flat" cmpd="sng">
            <a:solidFill>
              <a:srgbClr val="A8D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84037"/>
              </a:solidFill>
              <a:latin typeface="Calibri"/>
              <a:ea typeface="Calibri"/>
              <a:cs typeface="Calibri"/>
              <a:sym typeface="Calibri"/>
            </a:endParaRPr>
          </a:p>
        </p:txBody>
      </p:sp>
      <p:sp>
        <p:nvSpPr>
          <p:cNvPr id="247" name="Google Shape;247;p21"/>
          <p:cNvSpPr/>
          <p:nvPr/>
        </p:nvSpPr>
        <p:spPr>
          <a:xfrm>
            <a:off x="886508" y="2015915"/>
            <a:ext cx="3858288" cy="3792533"/>
          </a:xfrm>
          <a:prstGeom prst="roundRect">
            <a:avLst>
              <a:gd name="adj" fmla="val 16667"/>
            </a:avLst>
          </a:prstGeom>
          <a:solidFill>
            <a:srgbClr val="B3C6E7"/>
          </a:solidFill>
          <a:ln w="12700" cap="flat" cmpd="sng">
            <a:solidFill>
              <a:srgbClr val="8DA9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84037"/>
              </a:solidFill>
              <a:latin typeface="Calibri"/>
              <a:ea typeface="Calibri"/>
              <a:cs typeface="Calibri"/>
              <a:sym typeface="Calibri"/>
            </a:endParaRPr>
          </a:p>
        </p:txBody>
      </p:sp>
      <p:sp>
        <p:nvSpPr>
          <p:cNvPr id="248" name="Google Shape;248;p21"/>
          <p:cNvSpPr txBox="1"/>
          <p:nvPr/>
        </p:nvSpPr>
        <p:spPr>
          <a:xfrm>
            <a:off x="495546" y="2397083"/>
            <a:ext cx="3280024" cy="671571"/>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dk1"/>
                </a:solidFill>
                <a:latin typeface="Calibri"/>
                <a:ea typeface="Calibri"/>
                <a:cs typeface="Calibri"/>
                <a:sym typeface="Calibri"/>
              </a:rPr>
              <a:t>Categorical</a:t>
            </a:r>
            <a:endParaRPr sz="1400" b="0" i="0" u="none" strike="noStrike" cap="none">
              <a:solidFill>
                <a:srgbClr val="000000"/>
              </a:solidFill>
              <a:latin typeface="Arial"/>
              <a:ea typeface="Arial"/>
              <a:cs typeface="Arial"/>
              <a:sym typeface="Arial"/>
            </a:endParaRPr>
          </a:p>
        </p:txBody>
      </p:sp>
      <p:sp>
        <p:nvSpPr>
          <p:cNvPr id="249" name="Google Shape;249;p21"/>
          <p:cNvSpPr txBox="1"/>
          <p:nvPr/>
        </p:nvSpPr>
        <p:spPr>
          <a:xfrm>
            <a:off x="1419516" y="3134914"/>
            <a:ext cx="3512495" cy="2721729"/>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dk1"/>
              </a:buClr>
              <a:buSzPts val="2500"/>
              <a:buFont typeface="Arial"/>
              <a:buNone/>
            </a:pPr>
            <a:r>
              <a:rPr lang="zh-HK" sz="2500" b="0" i="0" u="none" strike="noStrike" cap="none">
                <a:solidFill>
                  <a:schemeClr val="dk1"/>
                </a:solidFill>
                <a:latin typeface="Calibri"/>
                <a:ea typeface="Calibri"/>
                <a:cs typeface="Calibri"/>
                <a:sym typeface="Calibri"/>
              </a:rPr>
              <a:t>1. Brand name</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2. Product name</a:t>
            </a:r>
            <a:endParaRPr sz="2500" b="0" i="0" u="none" strike="noStrike" cap="none">
              <a:solidFill>
                <a:srgbClr val="000000"/>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3.</a:t>
            </a:r>
            <a:r>
              <a:rPr lang="zh-HK" sz="2500" b="0" i="0" u="none" strike="noStrike" cap="none">
                <a:solidFill>
                  <a:schemeClr val="dk1"/>
                </a:solidFill>
                <a:latin typeface="Calibri"/>
                <a:ea typeface="Calibri"/>
                <a:cs typeface="Calibri"/>
                <a:sym typeface="Calibri"/>
              </a:rPr>
              <a:t> Category</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4. First available</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5. Stock alert</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6. Rankings</a:t>
            </a:r>
            <a:endParaRPr sz="2500" b="0" i="0" u="none" strike="noStrike" cap="none">
              <a:solidFill>
                <a:srgbClr val="000000"/>
              </a:solidFill>
              <a:latin typeface="Calibri"/>
              <a:ea typeface="Calibri"/>
              <a:cs typeface="Calibri"/>
              <a:sym typeface="Calibri"/>
            </a:endParaRPr>
          </a:p>
          <a:p>
            <a:pPr marL="171450" marR="0" lvl="0" indent="-171450" algn="ctr" rtl="0">
              <a:lnSpc>
                <a:spcPct val="9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1"/>
          <p:cNvSpPr txBox="1"/>
          <p:nvPr/>
        </p:nvSpPr>
        <p:spPr>
          <a:xfrm>
            <a:off x="7171600" y="3159419"/>
            <a:ext cx="2665193" cy="2808999"/>
          </a:xfrm>
          <a:prstGeom prst="rect">
            <a:avLst/>
          </a:prstGeom>
          <a:noFill/>
          <a:ln>
            <a:noFill/>
          </a:ln>
        </p:spPr>
        <p:txBody>
          <a:bodyPr spcFirstLastPara="1" wrap="square" lIns="0" tIns="0" rIns="0" bIns="0" anchor="t" anchorCtr="0">
            <a:noAutofit/>
          </a:bodyPr>
          <a:lstStyle/>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Product ID</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List price</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Discount price</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Sale in 30days</a:t>
            </a:r>
            <a:endParaRPr sz="2500" b="0" i="0" u="none" strike="noStrike" cap="none">
              <a:solidFill>
                <a:srgbClr val="000000"/>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Rating</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No. of reviews</a:t>
            </a:r>
            <a:endParaRPr sz="2500" b="0" i="0" u="none" strike="noStrike" cap="none">
              <a:solidFill>
                <a:srgbClr val="000000"/>
              </a:solidFill>
              <a:latin typeface="Calibri"/>
              <a:ea typeface="Calibri"/>
              <a:cs typeface="Calibri"/>
              <a:sym typeface="Calibri"/>
            </a:endParaRPr>
          </a:p>
          <a:p>
            <a:pPr marL="457200" marR="0" lvl="0" indent="-298450" algn="ctr" rtl="0">
              <a:lnSpc>
                <a:spcPct val="90000"/>
              </a:lnSpc>
              <a:spcBef>
                <a:spcPts val="0"/>
              </a:spcBef>
              <a:spcAft>
                <a:spcPts val="0"/>
              </a:spcAft>
              <a:buClr>
                <a:schemeClr val="dk1"/>
              </a:buClr>
              <a:buSzPts val="2500"/>
              <a:buFont typeface="Arial"/>
              <a:buNone/>
            </a:pPr>
            <a:endParaRPr sz="1400" b="1" i="0" u="none" strike="noStrike" cap="none">
              <a:solidFill>
                <a:schemeClr val="dk1"/>
              </a:solidFill>
              <a:latin typeface="Calibri"/>
              <a:ea typeface="Calibri"/>
              <a:cs typeface="Calibri"/>
              <a:sym typeface="Calibri"/>
            </a:endParaRPr>
          </a:p>
          <a:p>
            <a:pPr marL="457200" marR="0" lvl="0" indent="-298450" algn="ctr" rtl="0">
              <a:lnSpc>
                <a:spcPct val="90000"/>
              </a:lnSpc>
              <a:spcBef>
                <a:spcPts val="0"/>
              </a:spcBef>
              <a:spcAft>
                <a:spcPts val="0"/>
              </a:spcAft>
              <a:buClr>
                <a:schemeClr val="dk1"/>
              </a:buClr>
              <a:buSzPts val="2500"/>
              <a:buFont typeface="Arial"/>
              <a:buNone/>
            </a:pPr>
            <a:endParaRPr sz="1400" b="1" i="0" u="none" strike="noStrike" cap="none">
              <a:solidFill>
                <a:schemeClr val="dk1"/>
              </a:solidFill>
              <a:latin typeface="Calibri"/>
              <a:ea typeface="Calibri"/>
              <a:cs typeface="Calibri"/>
              <a:sym typeface="Calibri"/>
            </a:endParaRPr>
          </a:p>
          <a:p>
            <a:pPr marL="457200" marR="0" lvl="0" indent="-298450" algn="ctr" rtl="0">
              <a:lnSpc>
                <a:spcPct val="90000"/>
              </a:lnSpc>
              <a:spcBef>
                <a:spcPts val="0"/>
              </a:spcBef>
              <a:spcAft>
                <a:spcPts val="0"/>
              </a:spcAft>
              <a:buClr>
                <a:schemeClr val="dk1"/>
              </a:buClr>
              <a:buSzPts val="2500"/>
              <a:buFont typeface="Arial"/>
              <a:buNone/>
            </a:pPr>
            <a:endParaRPr sz="900" b="0" i="0" u="none" strike="noStrike" cap="none">
              <a:solidFill>
                <a:srgbClr val="000000"/>
              </a:solidFill>
              <a:latin typeface="Arial"/>
              <a:ea typeface="Arial"/>
              <a:cs typeface="Arial"/>
              <a:sym typeface="Arial"/>
            </a:endParaRPr>
          </a:p>
          <a:p>
            <a:pPr marL="457200" marR="0" lvl="0" indent="-298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500"/>
              <a:buFont typeface="Arial"/>
              <a:buNone/>
            </a:pPr>
            <a:endParaRPr sz="2500" b="1" i="0" u="none" strike="noStrike" cap="none">
              <a:solidFill>
                <a:schemeClr val="dk1"/>
              </a:solidFill>
              <a:latin typeface="Calibri"/>
              <a:ea typeface="Calibri"/>
              <a:cs typeface="Calibri"/>
              <a:sym typeface="Calibri"/>
            </a:endParaRPr>
          </a:p>
        </p:txBody>
      </p:sp>
      <p:sp>
        <p:nvSpPr>
          <p:cNvPr id="251" name="Google Shape;251;p21"/>
          <p:cNvSpPr txBox="1"/>
          <p:nvPr/>
        </p:nvSpPr>
        <p:spPr>
          <a:xfrm>
            <a:off x="2794340" y="6390083"/>
            <a:ext cx="3365111" cy="267160"/>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rgbClr val="083329"/>
              </a:buClr>
              <a:buSzPts val="2500"/>
              <a:buFont typeface="Arial"/>
              <a:buNone/>
            </a:pPr>
            <a:endParaRPr sz="2500" b="1" i="0" u="none" strike="noStrike" cap="none">
              <a:solidFill>
                <a:schemeClr val="dk1"/>
              </a:solidFill>
              <a:latin typeface="Calibri"/>
              <a:ea typeface="Calibri"/>
              <a:cs typeface="Calibri"/>
              <a:sym typeface="Calibri"/>
            </a:endParaRPr>
          </a:p>
        </p:txBody>
      </p:sp>
      <p:sp>
        <p:nvSpPr>
          <p:cNvPr id="252" name="Google Shape;252;p21"/>
          <p:cNvSpPr txBox="1"/>
          <p:nvPr/>
        </p:nvSpPr>
        <p:spPr>
          <a:xfrm>
            <a:off x="6773616" y="2411184"/>
            <a:ext cx="1917391" cy="381168"/>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dk1"/>
                </a:solidFill>
                <a:latin typeface="Calibri"/>
                <a:ea typeface="Calibri"/>
                <a:cs typeface="Calibri"/>
                <a:sym typeface="Calibri"/>
              </a:rPr>
              <a:t>Numeric</a:t>
            </a:r>
            <a:endParaRPr sz="1400" b="0" i="0" u="none" strike="noStrike" cap="none">
              <a:solidFill>
                <a:srgbClr val="000000"/>
              </a:solidFill>
              <a:latin typeface="Arial"/>
              <a:ea typeface="Arial"/>
              <a:cs typeface="Arial"/>
              <a:sym typeface="Arial"/>
            </a:endParaRPr>
          </a:p>
        </p:txBody>
      </p:sp>
      <p:cxnSp>
        <p:nvCxnSpPr>
          <p:cNvPr id="253" name="Google Shape;253;p21"/>
          <p:cNvCxnSpPr/>
          <p:nvPr/>
        </p:nvCxnSpPr>
        <p:spPr>
          <a:xfrm>
            <a:off x="600075" y="3194253"/>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254" name="Google Shape;254;p21"/>
          <p:cNvCxnSpPr/>
          <p:nvPr/>
        </p:nvCxnSpPr>
        <p:spPr>
          <a:xfrm rot="10800000">
            <a:off x="5659582" y="2015915"/>
            <a:ext cx="0" cy="4287114"/>
          </a:xfrm>
          <a:prstGeom prst="straightConnector1">
            <a:avLst/>
          </a:prstGeom>
          <a:noFill/>
          <a:ln w="9525" cap="flat" cmpd="sng">
            <a:solidFill>
              <a:schemeClr val="accent1"/>
            </a:solidFill>
            <a:prstDash val="solid"/>
            <a:miter lim="800000"/>
            <a:headEnd type="none" w="sm" len="sm"/>
            <a:tailEnd type="none" w="sm" len="sm"/>
          </a:ln>
        </p:spPr>
      </p:cxnSp>
      <p:sp>
        <p:nvSpPr>
          <p:cNvPr id="255" name="Google Shape;255;p21"/>
          <p:cNvSpPr txBox="1"/>
          <p:nvPr/>
        </p:nvSpPr>
        <p:spPr>
          <a:xfrm>
            <a:off x="495546" y="481582"/>
            <a:ext cx="9144000" cy="8160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6000"/>
              <a:buFont typeface="Play"/>
              <a:buNone/>
            </a:pPr>
            <a:r>
              <a:rPr lang="zh-HK" sz="5000" b="1" i="0" u="none" strike="noStrike" cap="none">
                <a:solidFill>
                  <a:schemeClr val="dk1"/>
                </a:solidFill>
                <a:latin typeface="Calibri"/>
                <a:ea typeface="Calibri"/>
                <a:cs typeface="Calibri"/>
                <a:sym typeface="Calibri"/>
              </a:rPr>
              <a:t>Raw Dataset </a:t>
            </a:r>
            <a:r>
              <a:rPr lang="zh-HK" sz="3500" b="0" i="0" u="none" strike="noStrike" cap="none">
                <a:solidFill>
                  <a:schemeClr val="dk1"/>
                </a:solidFill>
                <a:latin typeface="Calibri"/>
                <a:ea typeface="Calibri"/>
                <a:cs typeface="Calibri"/>
                <a:sym typeface="Calibri"/>
              </a:rPr>
              <a:t>(Product information)</a:t>
            </a:r>
            <a:endParaRPr sz="35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2"/>
          <p:cNvSpPr/>
          <p:nvPr/>
        </p:nvSpPr>
        <p:spPr>
          <a:xfrm>
            <a:off x="6553410" y="2015915"/>
            <a:ext cx="3824259" cy="4287114"/>
          </a:xfrm>
          <a:prstGeom prst="roundRect">
            <a:avLst>
              <a:gd name="adj" fmla="val 16667"/>
            </a:avLst>
          </a:prstGeom>
          <a:solidFill>
            <a:srgbClr val="C4E0B2"/>
          </a:solidFill>
          <a:ln w="12700" cap="flat" cmpd="sng">
            <a:solidFill>
              <a:srgbClr val="A8D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84037"/>
              </a:solidFill>
              <a:latin typeface="Calibri"/>
              <a:ea typeface="Calibri"/>
              <a:cs typeface="Calibri"/>
              <a:sym typeface="Calibri"/>
            </a:endParaRPr>
          </a:p>
        </p:txBody>
      </p:sp>
      <p:sp>
        <p:nvSpPr>
          <p:cNvPr id="261" name="Google Shape;261;p12"/>
          <p:cNvSpPr/>
          <p:nvPr/>
        </p:nvSpPr>
        <p:spPr>
          <a:xfrm>
            <a:off x="886508" y="2015915"/>
            <a:ext cx="3980240" cy="4287114"/>
          </a:xfrm>
          <a:prstGeom prst="roundRect">
            <a:avLst>
              <a:gd name="adj" fmla="val 16667"/>
            </a:avLst>
          </a:prstGeom>
          <a:solidFill>
            <a:srgbClr val="B3C6E7"/>
          </a:solidFill>
          <a:ln w="12700" cap="flat" cmpd="sng">
            <a:solidFill>
              <a:srgbClr val="8DA9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84037"/>
              </a:solidFill>
              <a:latin typeface="Calibri"/>
              <a:ea typeface="Calibri"/>
              <a:cs typeface="Calibri"/>
              <a:sym typeface="Calibri"/>
            </a:endParaRPr>
          </a:p>
        </p:txBody>
      </p:sp>
      <p:sp>
        <p:nvSpPr>
          <p:cNvPr id="262" name="Google Shape;262;p12"/>
          <p:cNvSpPr txBox="1"/>
          <p:nvPr/>
        </p:nvSpPr>
        <p:spPr>
          <a:xfrm>
            <a:off x="668091" y="2175661"/>
            <a:ext cx="3280024" cy="671571"/>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dk1"/>
                </a:solidFill>
                <a:latin typeface="Calibri"/>
                <a:ea typeface="Calibri"/>
                <a:cs typeface="Calibri"/>
                <a:sym typeface="Calibri"/>
              </a:rPr>
              <a:t>Categorical</a:t>
            </a:r>
            <a:endParaRPr sz="1400" b="0" i="0" u="none" strike="noStrike" cap="none">
              <a:solidFill>
                <a:srgbClr val="000000"/>
              </a:solidFill>
              <a:latin typeface="Arial"/>
              <a:ea typeface="Arial"/>
              <a:cs typeface="Arial"/>
              <a:sym typeface="Arial"/>
            </a:endParaRPr>
          </a:p>
        </p:txBody>
      </p:sp>
      <p:sp>
        <p:nvSpPr>
          <p:cNvPr id="263" name="Google Shape;263;p12"/>
          <p:cNvSpPr txBox="1"/>
          <p:nvPr/>
        </p:nvSpPr>
        <p:spPr>
          <a:xfrm>
            <a:off x="1543532" y="2653897"/>
            <a:ext cx="5313214" cy="3512255"/>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dk1"/>
              </a:buClr>
              <a:buSzPts val="2500"/>
              <a:buFont typeface="Arial"/>
              <a:buNone/>
            </a:pPr>
            <a:r>
              <a:rPr lang="zh-HK" sz="2500" b="0" i="0" u="none" strike="noStrike" cap="none">
                <a:solidFill>
                  <a:schemeClr val="dk1"/>
                </a:solidFill>
                <a:latin typeface="Calibri"/>
                <a:ea typeface="Calibri"/>
                <a:cs typeface="Calibri"/>
                <a:sym typeface="Calibri"/>
              </a:rPr>
              <a:t>1. Brand name</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2. Product name</a:t>
            </a:r>
            <a:endParaRPr sz="2500" b="0" i="0" u="none" strike="noStrike" cap="none">
              <a:solidFill>
                <a:srgbClr val="000000"/>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3.</a:t>
            </a:r>
            <a:r>
              <a:rPr lang="zh-HK" sz="2500" b="0" i="0" u="none" strike="noStrike" cap="none">
                <a:solidFill>
                  <a:schemeClr val="dk1"/>
                </a:solidFill>
                <a:latin typeface="Calibri"/>
                <a:ea typeface="Calibri"/>
                <a:cs typeface="Calibri"/>
                <a:sym typeface="Calibri"/>
              </a:rPr>
              <a:t> Category</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4. First available</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5. Stock alert</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6. Rankings</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1800"/>
              <a:buFont typeface="Arial"/>
              <a:buNone/>
            </a:pPr>
            <a:r>
              <a:rPr lang="zh-HK" sz="1800" b="0" i="0" u="none" strike="noStrike" cap="none">
                <a:solidFill>
                  <a:schemeClr val="dk1"/>
                </a:solidFill>
                <a:latin typeface="Calibri"/>
                <a:ea typeface="Calibri"/>
                <a:cs typeface="Calibri"/>
                <a:sym typeface="Calibri"/>
              </a:rPr>
              <a:t>only take the necessary columns:</a:t>
            </a:r>
            <a:endParaRPr sz="1400" b="0" i="0" u="none" strike="noStrike" cap="none">
              <a:solidFill>
                <a:srgbClr val="000000"/>
              </a:solidFill>
              <a:latin typeface="Arial"/>
              <a:ea typeface="Arial"/>
              <a:cs typeface="Arial"/>
              <a:sym typeface="Arial"/>
            </a:endParaRPr>
          </a:p>
          <a:p>
            <a:pPr marL="171450" marR="0" lvl="0" indent="-171450" algn="l" rtl="0">
              <a:lnSpc>
                <a:spcPct val="90000"/>
              </a:lnSpc>
              <a:spcBef>
                <a:spcPts val="0"/>
              </a:spcBef>
              <a:spcAft>
                <a:spcPts val="0"/>
              </a:spcAft>
              <a:buClr>
                <a:srgbClr val="000000"/>
              </a:buClr>
              <a:buSzPts val="1800"/>
              <a:buFont typeface="Arial"/>
              <a:buNone/>
            </a:pPr>
            <a:r>
              <a:rPr lang="zh-HK" sz="1800" b="0" i="0" u="none" strike="noStrike" cap="none">
                <a:solidFill>
                  <a:schemeClr val="dk1"/>
                </a:solidFill>
                <a:latin typeface="Calibri"/>
                <a:ea typeface="Calibri"/>
                <a:cs typeface="Calibri"/>
                <a:sym typeface="Calibri"/>
              </a:rPr>
              <a:t>ranking_shampoo</a:t>
            </a:r>
            <a:endParaRPr sz="18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1800"/>
              <a:buFont typeface="Arial"/>
              <a:buNone/>
            </a:pPr>
            <a:r>
              <a:rPr lang="zh-HK" sz="1800" b="0" i="0" u="none" strike="noStrike" cap="none">
                <a:solidFill>
                  <a:srgbClr val="000000"/>
                </a:solidFill>
                <a:latin typeface="Calibri"/>
                <a:ea typeface="Calibri"/>
                <a:cs typeface="Calibri"/>
                <a:sym typeface="Calibri"/>
              </a:rPr>
              <a:t>ranking_conditioner</a:t>
            </a:r>
            <a:endParaRPr sz="18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1800"/>
              <a:buFont typeface="Arial"/>
              <a:buNone/>
            </a:pPr>
            <a:r>
              <a:rPr lang="zh-HK" sz="1800" b="0" i="0" u="none" strike="noStrike" cap="none">
                <a:solidFill>
                  <a:srgbClr val="000000"/>
                </a:solidFill>
                <a:latin typeface="Calibri"/>
                <a:ea typeface="Calibri"/>
                <a:cs typeface="Calibri"/>
                <a:sym typeface="Calibri"/>
              </a:rPr>
              <a:t>ranking_hair_treatments</a:t>
            </a:r>
            <a:endParaRPr sz="18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1800"/>
              <a:buFont typeface="Arial"/>
              <a:buNone/>
            </a:pPr>
            <a:r>
              <a:rPr lang="zh-HK" sz="1800" b="0" i="0" u="none" strike="noStrike" cap="none">
                <a:solidFill>
                  <a:srgbClr val="000000"/>
                </a:solidFill>
                <a:latin typeface="Calibri"/>
                <a:ea typeface="Calibri"/>
                <a:cs typeface="Calibri"/>
                <a:sym typeface="Calibri"/>
              </a:rPr>
              <a:t>ranking_hair_styling</a:t>
            </a:r>
            <a:endParaRPr sz="1800" b="0" i="0" u="none" strike="noStrike" cap="none">
              <a:solidFill>
                <a:srgbClr val="000000"/>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2500"/>
              <a:buFont typeface="Arial"/>
              <a:buNone/>
            </a:pPr>
            <a:endParaRPr sz="2500" b="0" i="0" u="none" strike="noStrike" cap="none">
              <a:solidFill>
                <a:schemeClr val="dk1"/>
              </a:solidFill>
              <a:latin typeface="Calibri"/>
              <a:ea typeface="Calibri"/>
              <a:cs typeface="Calibri"/>
              <a:sym typeface="Calibri"/>
            </a:endParaRPr>
          </a:p>
          <a:p>
            <a:pPr marL="171450" marR="0" lvl="0" indent="-171450" algn="l" rtl="0">
              <a:lnSpc>
                <a:spcPct val="9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2"/>
          <p:cNvSpPr txBox="1"/>
          <p:nvPr/>
        </p:nvSpPr>
        <p:spPr>
          <a:xfrm>
            <a:off x="7160081" y="2626716"/>
            <a:ext cx="2935928" cy="3617451"/>
          </a:xfrm>
          <a:prstGeom prst="rect">
            <a:avLst/>
          </a:prstGeom>
          <a:noFill/>
          <a:ln>
            <a:noFill/>
          </a:ln>
        </p:spPr>
        <p:txBody>
          <a:bodyPr spcFirstLastPara="1" wrap="square" lIns="0" tIns="0" rIns="0" bIns="0" anchor="t" anchorCtr="0">
            <a:noAutofit/>
          </a:bodyPr>
          <a:lstStyle/>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Product ID</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List price</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Discount price</a:t>
            </a:r>
            <a:endParaRPr sz="2500" b="0" i="0" u="none" strike="noStrike" cap="none">
              <a:solidFill>
                <a:srgbClr val="FF0000"/>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Sale in 30 days</a:t>
            </a:r>
            <a:endParaRPr sz="2500" b="0" i="0" u="none" strike="noStrike" cap="none">
              <a:solidFill>
                <a:srgbClr val="000000"/>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Rating</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chemeClr val="dk1"/>
                </a:solidFill>
                <a:latin typeface="Calibri"/>
                <a:ea typeface="Calibri"/>
                <a:cs typeface="Calibri"/>
                <a:sym typeface="Calibri"/>
              </a:rPr>
              <a:t>No. of reviews</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rgbClr val="FF0000"/>
                </a:solidFill>
                <a:latin typeface="Calibri"/>
                <a:ea typeface="Calibri"/>
                <a:cs typeface="Calibri"/>
                <a:sym typeface="Calibri"/>
              </a:rPr>
              <a:t>Volume in ml</a:t>
            </a:r>
            <a:endParaRPr sz="2500" b="0" i="0" u="none" strike="noStrike" cap="none">
              <a:solidFill>
                <a:srgbClr val="FF0000"/>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rgbClr val="FF0000"/>
                </a:solidFill>
                <a:latin typeface="Calibri"/>
                <a:ea typeface="Calibri"/>
                <a:cs typeface="Calibri"/>
                <a:sym typeface="Calibri"/>
              </a:rPr>
              <a:t>Price per ml</a:t>
            </a:r>
            <a:endParaRPr sz="1400" b="0" i="0" u="none" strike="noStrike" cap="none">
              <a:solidFill>
                <a:srgbClr val="000000"/>
              </a:solidFill>
              <a:latin typeface="Arial"/>
              <a:ea typeface="Arial"/>
              <a:cs typeface="Arial"/>
              <a:sym typeface="Arial"/>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rgbClr val="FF0000"/>
                </a:solidFill>
                <a:latin typeface="Calibri"/>
                <a:ea typeface="Calibri"/>
                <a:cs typeface="Calibri"/>
                <a:sym typeface="Calibri"/>
              </a:rPr>
              <a:t>Discount %</a:t>
            </a:r>
            <a:endParaRPr sz="2500" b="0" i="0" u="none" strike="noStrike" cap="none">
              <a:solidFill>
                <a:schemeClr val="dk1"/>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500"/>
              <a:buFont typeface="Arial"/>
              <a:buAutoNum type="arabicPeriod"/>
            </a:pPr>
            <a:r>
              <a:rPr lang="zh-HK" sz="2500" b="0" i="0" u="none" strike="noStrike" cap="none">
                <a:solidFill>
                  <a:srgbClr val="FF0000"/>
                </a:solidFill>
                <a:latin typeface="Calibri"/>
                <a:ea typeface="Calibri"/>
                <a:cs typeface="Calibri"/>
                <a:sym typeface="Calibri"/>
              </a:rPr>
              <a:t>Sales revenue</a:t>
            </a:r>
            <a:endParaRPr sz="1400" b="0" i="0" u="none" strike="noStrike" cap="none">
              <a:solidFill>
                <a:srgbClr val="000000"/>
              </a:solidFill>
              <a:latin typeface="Arial"/>
              <a:ea typeface="Arial"/>
              <a:cs typeface="Arial"/>
              <a:sym typeface="Arial"/>
            </a:endParaRPr>
          </a:p>
          <a:p>
            <a:pPr marL="457200" marR="0" lvl="0" indent="-298450" algn="ctr" rtl="0">
              <a:lnSpc>
                <a:spcPct val="90000"/>
              </a:lnSpc>
              <a:spcBef>
                <a:spcPts val="0"/>
              </a:spcBef>
              <a:spcAft>
                <a:spcPts val="0"/>
              </a:spcAft>
              <a:buClr>
                <a:schemeClr val="dk1"/>
              </a:buClr>
              <a:buSzPts val="2500"/>
              <a:buFont typeface="Arial"/>
              <a:buNone/>
            </a:pPr>
            <a:endParaRPr sz="1400" b="1" i="0" u="none" strike="noStrike" cap="none">
              <a:solidFill>
                <a:schemeClr val="dk1"/>
              </a:solidFill>
              <a:latin typeface="Calibri"/>
              <a:ea typeface="Calibri"/>
              <a:cs typeface="Calibri"/>
              <a:sym typeface="Calibri"/>
            </a:endParaRPr>
          </a:p>
          <a:p>
            <a:pPr marL="457200" marR="0" lvl="0" indent="-298450" algn="ctr" rtl="0">
              <a:lnSpc>
                <a:spcPct val="90000"/>
              </a:lnSpc>
              <a:spcBef>
                <a:spcPts val="0"/>
              </a:spcBef>
              <a:spcAft>
                <a:spcPts val="0"/>
              </a:spcAft>
              <a:buClr>
                <a:schemeClr val="dk1"/>
              </a:buClr>
              <a:buSzPts val="2500"/>
              <a:buFont typeface="Arial"/>
              <a:buNone/>
            </a:pPr>
            <a:endParaRPr sz="1400" b="1" i="0" u="none" strike="noStrike" cap="none">
              <a:solidFill>
                <a:schemeClr val="dk1"/>
              </a:solidFill>
              <a:latin typeface="Calibri"/>
              <a:ea typeface="Calibri"/>
              <a:cs typeface="Calibri"/>
              <a:sym typeface="Calibri"/>
            </a:endParaRPr>
          </a:p>
          <a:p>
            <a:pPr marL="457200" marR="0" lvl="0" indent="-298450" algn="ctr" rtl="0">
              <a:lnSpc>
                <a:spcPct val="90000"/>
              </a:lnSpc>
              <a:spcBef>
                <a:spcPts val="0"/>
              </a:spcBef>
              <a:spcAft>
                <a:spcPts val="0"/>
              </a:spcAft>
              <a:buClr>
                <a:schemeClr val="dk1"/>
              </a:buClr>
              <a:buSzPts val="2500"/>
              <a:buFont typeface="Arial"/>
              <a:buNone/>
            </a:pPr>
            <a:endParaRPr sz="900" b="0" i="0" u="none" strike="noStrike" cap="none">
              <a:solidFill>
                <a:srgbClr val="000000"/>
              </a:solidFill>
              <a:latin typeface="Arial"/>
              <a:ea typeface="Arial"/>
              <a:cs typeface="Arial"/>
              <a:sym typeface="Arial"/>
            </a:endParaRPr>
          </a:p>
          <a:p>
            <a:pPr marL="457200" marR="0" lvl="0" indent="-298450" algn="ctr" rtl="0">
              <a:lnSpc>
                <a:spcPct val="90000"/>
              </a:lnSpc>
              <a:spcBef>
                <a:spcPts val="0"/>
              </a:spcBef>
              <a:spcAft>
                <a:spcPts val="0"/>
              </a:spcAft>
              <a:buClr>
                <a:schemeClr val="dk1"/>
              </a:buClr>
              <a:buSzPts val="25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500"/>
              <a:buFont typeface="Arial"/>
              <a:buNone/>
            </a:pPr>
            <a:endParaRPr sz="2500" b="1" i="0" u="none" strike="noStrike" cap="none">
              <a:solidFill>
                <a:schemeClr val="dk1"/>
              </a:solidFill>
              <a:latin typeface="Calibri"/>
              <a:ea typeface="Calibri"/>
              <a:cs typeface="Calibri"/>
              <a:sym typeface="Calibri"/>
            </a:endParaRPr>
          </a:p>
        </p:txBody>
      </p:sp>
      <p:sp>
        <p:nvSpPr>
          <p:cNvPr id="265" name="Google Shape;265;p12"/>
          <p:cNvSpPr txBox="1"/>
          <p:nvPr/>
        </p:nvSpPr>
        <p:spPr>
          <a:xfrm>
            <a:off x="2794340" y="6390083"/>
            <a:ext cx="3365111" cy="267160"/>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rgbClr val="083329"/>
              </a:buClr>
              <a:buSzPts val="2500"/>
              <a:buFont typeface="Arial"/>
              <a:buNone/>
            </a:pPr>
            <a:endParaRPr sz="2500" b="1" i="0" u="none" strike="noStrike" cap="none">
              <a:solidFill>
                <a:schemeClr val="dk1"/>
              </a:solidFill>
              <a:latin typeface="Calibri"/>
              <a:ea typeface="Calibri"/>
              <a:cs typeface="Calibri"/>
              <a:sym typeface="Calibri"/>
            </a:endParaRPr>
          </a:p>
        </p:txBody>
      </p:sp>
      <p:sp>
        <p:nvSpPr>
          <p:cNvPr id="266" name="Google Shape;266;p12"/>
          <p:cNvSpPr txBox="1"/>
          <p:nvPr/>
        </p:nvSpPr>
        <p:spPr>
          <a:xfrm>
            <a:off x="6773616" y="2175661"/>
            <a:ext cx="1917391" cy="381168"/>
          </a:xfrm>
          <a:prstGeom prst="rect">
            <a:avLst/>
          </a:prstGeom>
          <a:noFill/>
          <a:ln>
            <a:noFill/>
          </a:ln>
        </p:spPr>
        <p:txBody>
          <a:bodyPr spcFirstLastPara="1" wrap="square" lIns="0" tIns="0" rIns="0" bIns="0" anchor="t" anchorCtr="0">
            <a:no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dk1"/>
                </a:solidFill>
                <a:latin typeface="Calibri"/>
                <a:ea typeface="Calibri"/>
                <a:cs typeface="Calibri"/>
                <a:sym typeface="Calibri"/>
              </a:rPr>
              <a:t>Numeric</a:t>
            </a:r>
            <a:endParaRPr sz="1400" b="0" i="0" u="none" strike="noStrike" cap="none">
              <a:solidFill>
                <a:srgbClr val="000000"/>
              </a:solidFill>
              <a:latin typeface="Arial"/>
              <a:ea typeface="Arial"/>
              <a:cs typeface="Arial"/>
              <a:sym typeface="Arial"/>
            </a:endParaRPr>
          </a:p>
        </p:txBody>
      </p:sp>
      <p:cxnSp>
        <p:nvCxnSpPr>
          <p:cNvPr id="267" name="Google Shape;267;p12"/>
          <p:cNvCxnSpPr/>
          <p:nvPr/>
        </p:nvCxnSpPr>
        <p:spPr>
          <a:xfrm>
            <a:off x="600075" y="3194253"/>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268" name="Google Shape;268;p12"/>
          <p:cNvCxnSpPr/>
          <p:nvPr/>
        </p:nvCxnSpPr>
        <p:spPr>
          <a:xfrm rot="10800000">
            <a:off x="5652656" y="2015915"/>
            <a:ext cx="0" cy="4287114"/>
          </a:xfrm>
          <a:prstGeom prst="straightConnector1">
            <a:avLst/>
          </a:prstGeom>
          <a:noFill/>
          <a:ln w="9525" cap="flat" cmpd="sng">
            <a:solidFill>
              <a:schemeClr val="accent1"/>
            </a:solidFill>
            <a:prstDash val="solid"/>
            <a:miter lim="800000"/>
            <a:headEnd type="none" w="sm" len="sm"/>
            <a:tailEnd type="none" w="sm" len="sm"/>
          </a:ln>
        </p:spPr>
      </p:cxnSp>
      <p:sp>
        <p:nvSpPr>
          <p:cNvPr id="269" name="Google Shape;269;p12"/>
          <p:cNvSpPr txBox="1"/>
          <p:nvPr/>
        </p:nvSpPr>
        <p:spPr>
          <a:xfrm>
            <a:off x="6862207" y="1453211"/>
            <a:ext cx="40039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HK" sz="2800" b="1" i="0" u="none" strike="noStrike" cap="none">
                <a:solidFill>
                  <a:srgbClr val="1A1A1A"/>
                </a:solidFill>
                <a:latin typeface="Calibri"/>
                <a:ea typeface="Calibri"/>
                <a:cs typeface="Calibri"/>
                <a:sym typeface="Calibri"/>
              </a:rPr>
              <a:t>Create new columns</a:t>
            </a:r>
            <a:endParaRPr sz="2800" b="0" i="0" u="none" strike="noStrike" cap="none">
              <a:solidFill>
                <a:srgbClr val="000000"/>
              </a:solidFill>
              <a:latin typeface="Arial"/>
              <a:ea typeface="Arial"/>
              <a:cs typeface="Arial"/>
              <a:sym typeface="Arial"/>
            </a:endParaRPr>
          </a:p>
        </p:txBody>
      </p:sp>
      <p:sp>
        <p:nvSpPr>
          <p:cNvPr id="270" name="Google Shape;270;p12"/>
          <p:cNvSpPr txBox="1"/>
          <p:nvPr/>
        </p:nvSpPr>
        <p:spPr>
          <a:xfrm>
            <a:off x="495546" y="522449"/>
            <a:ext cx="9144000" cy="8160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6000"/>
              <a:buFont typeface="Play"/>
              <a:buNone/>
            </a:pPr>
            <a:r>
              <a:rPr lang="zh-HK" sz="5000" b="1" i="0" u="none" strike="noStrike" cap="none">
                <a:solidFill>
                  <a:schemeClr val="dk1"/>
                </a:solidFill>
                <a:latin typeface="Calibri"/>
                <a:ea typeface="Calibri"/>
                <a:cs typeface="Calibri"/>
                <a:sym typeface="Calibri"/>
              </a:rPr>
              <a:t>Clean Dataset </a:t>
            </a:r>
            <a:r>
              <a:rPr lang="zh-HK" sz="3500" b="0" i="0" u="none" strike="noStrike" cap="none">
                <a:solidFill>
                  <a:schemeClr val="dk1"/>
                </a:solidFill>
                <a:latin typeface="Calibri"/>
                <a:ea typeface="Calibri"/>
                <a:cs typeface="Calibri"/>
                <a:sym typeface="Calibri"/>
              </a:rPr>
              <a:t>(Product information)</a:t>
            </a:r>
            <a:endParaRPr sz="35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eec8c2ade3_1_0"/>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276" name="Google Shape;276;g2eec8c2ade3_1_0"/>
          <p:cNvSpPr txBox="1">
            <a:spLocks noGrp="1"/>
          </p:cNvSpPr>
          <p:nvPr>
            <p:ph type="subTitle" idx="1"/>
          </p:nvPr>
        </p:nvSpPr>
        <p:spPr>
          <a:xfrm>
            <a:off x="544279" y="1609783"/>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5 brands that account for a relatively large number of datasets.</a:t>
            </a:r>
            <a:endParaRPr sz="3000">
              <a:highlight>
                <a:srgbClr val="FFFFFF"/>
              </a:highlight>
            </a:endParaRPr>
          </a:p>
        </p:txBody>
      </p:sp>
      <p:pic>
        <p:nvPicPr>
          <p:cNvPr id="277" name="Google Shape;277;g2eec8c2ade3_1_0"/>
          <p:cNvPicPr preferRelativeResize="0"/>
          <p:nvPr/>
        </p:nvPicPr>
        <p:blipFill rotWithShape="1">
          <a:blip r:embed="rId3">
            <a:alphaModFix/>
          </a:blip>
          <a:srcRect/>
          <a:stretch/>
        </p:blipFill>
        <p:spPr>
          <a:xfrm>
            <a:off x="475006" y="3209823"/>
            <a:ext cx="8916644" cy="2286319"/>
          </a:xfrm>
          <a:prstGeom prst="rect">
            <a:avLst/>
          </a:prstGeom>
          <a:noFill/>
          <a:ln>
            <a:noFill/>
          </a:ln>
        </p:spPr>
      </p:pic>
      <p:pic>
        <p:nvPicPr>
          <p:cNvPr id="278" name="Google Shape;278;g2eec8c2ade3_1_0"/>
          <p:cNvPicPr preferRelativeResize="0"/>
          <p:nvPr/>
        </p:nvPicPr>
        <p:blipFill rotWithShape="1">
          <a:blip r:embed="rId4">
            <a:alphaModFix/>
          </a:blip>
          <a:srcRect/>
          <a:stretch/>
        </p:blipFill>
        <p:spPr>
          <a:xfrm>
            <a:off x="8177157" y="2463031"/>
            <a:ext cx="3539837" cy="2402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284" name="Google Shape;284;p16"/>
          <p:cNvSpPr txBox="1">
            <a:spLocks noGrp="1"/>
          </p:cNvSpPr>
          <p:nvPr>
            <p:ph type="subTitle" idx="1"/>
          </p:nvPr>
        </p:nvSpPr>
        <p:spPr>
          <a:xfrm>
            <a:off x="553656" y="1414231"/>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Stock alert situation</a:t>
            </a:r>
            <a:endParaRPr sz="3000">
              <a:highlight>
                <a:srgbClr val="FFFFFF"/>
              </a:highlight>
            </a:endParaRPr>
          </a:p>
          <a:p>
            <a:pPr marL="342900" lvl="0" indent="-342900" algn="l" rtl="0">
              <a:lnSpc>
                <a:spcPct val="135714"/>
              </a:lnSpc>
              <a:spcBef>
                <a:spcPts val="0"/>
              </a:spcBef>
              <a:spcAft>
                <a:spcPts val="0"/>
              </a:spcAft>
              <a:buClr>
                <a:schemeClr val="dk1"/>
              </a:buClr>
              <a:buSzPts val="2500"/>
              <a:buFont typeface="Calibri"/>
              <a:buChar char="-"/>
            </a:pPr>
            <a:r>
              <a:rPr lang="zh-HK" sz="2500">
                <a:highlight>
                  <a:srgbClr val="FFFFFF"/>
                </a:highlight>
              </a:rPr>
              <a:t>Nearly 90% : in stock </a:t>
            </a:r>
            <a:endParaRPr sz="2500">
              <a:highlight>
                <a:srgbClr val="FFFFFF"/>
              </a:highlight>
            </a:endParaRPr>
          </a:p>
          <a:p>
            <a:pPr marL="342900" lvl="0" indent="-342900" algn="l" rtl="0">
              <a:lnSpc>
                <a:spcPct val="135714"/>
              </a:lnSpc>
              <a:spcBef>
                <a:spcPts val="0"/>
              </a:spcBef>
              <a:spcAft>
                <a:spcPts val="0"/>
              </a:spcAft>
              <a:buClr>
                <a:schemeClr val="dk1"/>
              </a:buClr>
              <a:buSzPts val="2500"/>
              <a:buFont typeface="Calibri"/>
              <a:buChar char="-"/>
            </a:pPr>
            <a:r>
              <a:rPr lang="zh-HK" sz="2500">
                <a:highlight>
                  <a:srgbClr val="FFFFFF"/>
                </a:highlight>
              </a:rPr>
              <a:t>9% : out of stock</a:t>
            </a:r>
            <a:endParaRPr/>
          </a:p>
          <a:p>
            <a:pPr marL="342900" lvl="0" indent="-342900" algn="l" rtl="0">
              <a:lnSpc>
                <a:spcPct val="135714"/>
              </a:lnSpc>
              <a:spcBef>
                <a:spcPts val="0"/>
              </a:spcBef>
              <a:spcAft>
                <a:spcPts val="0"/>
              </a:spcAft>
              <a:buClr>
                <a:schemeClr val="dk1"/>
              </a:buClr>
              <a:buSzPts val="2500"/>
              <a:buFont typeface="Calibri"/>
              <a:buChar char="-"/>
            </a:pPr>
            <a:r>
              <a:rPr lang="zh-HK" sz="2500">
                <a:highlight>
                  <a:srgbClr val="FFFFFF"/>
                </a:highlight>
              </a:rPr>
              <a:t>1% : </a:t>
            </a:r>
            <a:r>
              <a:rPr lang="zh-HK" sz="2500">
                <a:highlight>
                  <a:srgbClr val="FFFFFF"/>
                </a:highlight>
                <a:latin typeface="Calibri"/>
                <a:ea typeface="Calibri"/>
                <a:cs typeface="Calibri"/>
                <a:sym typeface="Calibri"/>
              </a:rPr>
              <a:t>un</a:t>
            </a:r>
            <a:r>
              <a:rPr lang="zh-HK" sz="2500">
                <a:latin typeface="Calibri"/>
                <a:ea typeface="Calibri"/>
                <a:cs typeface="Calibri"/>
                <a:sym typeface="Calibri"/>
              </a:rPr>
              <a:t>available in Hong Kong</a:t>
            </a:r>
            <a:endParaRPr sz="2500">
              <a:highlight>
                <a:srgbClr val="FFFFFF"/>
              </a:highlight>
            </a:endParaRPr>
          </a:p>
        </p:txBody>
      </p:sp>
      <p:pic>
        <p:nvPicPr>
          <p:cNvPr id="285" name="Google Shape;285;p16"/>
          <p:cNvPicPr preferRelativeResize="0"/>
          <p:nvPr/>
        </p:nvPicPr>
        <p:blipFill rotWithShape="1">
          <a:blip r:embed="rId3">
            <a:alphaModFix/>
          </a:blip>
          <a:srcRect/>
          <a:stretch/>
        </p:blipFill>
        <p:spPr>
          <a:xfrm>
            <a:off x="855688" y="3999171"/>
            <a:ext cx="9591136" cy="2034484"/>
          </a:xfrm>
          <a:prstGeom prst="rect">
            <a:avLst/>
          </a:prstGeom>
          <a:noFill/>
          <a:ln>
            <a:noFill/>
          </a:ln>
        </p:spPr>
      </p:pic>
      <p:pic>
        <p:nvPicPr>
          <p:cNvPr id="286" name="Google Shape;286;p16"/>
          <p:cNvPicPr preferRelativeResize="0"/>
          <p:nvPr/>
        </p:nvPicPr>
        <p:blipFill rotWithShape="1">
          <a:blip r:embed="rId4">
            <a:alphaModFix/>
          </a:blip>
          <a:srcRect/>
          <a:stretch/>
        </p:blipFill>
        <p:spPr>
          <a:xfrm>
            <a:off x="7959437" y="1702611"/>
            <a:ext cx="3107926" cy="1880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4"/>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292" name="Google Shape;292;p14"/>
          <p:cNvSpPr txBox="1">
            <a:spLocks noGrp="1"/>
          </p:cNvSpPr>
          <p:nvPr>
            <p:ph type="subTitle" idx="1"/>
          </p:nvPr>
        </p:nvSpPr>
        <p:spPr>
          <a:xfrm>
            <a:off x="475006" y="1322550"/>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Volume in ml </a:t>
            </a:r>
            <a:endParaRPr/>
          </a:p>
          <a:p>
            <a:pPr marL="0" lvl="0" indent="0" algn="l" rtl="0">
              <a:lnSpc>
                <a:spcPct val="135714"/>
              </a:lnSpc>
              <a:spcBef>
                <a:spcPts val="0"/>
              </a:spcBef>
              <a:spcAft>
                <a:spcPts val="0"/>
              </a:spcAft>
              <a:buClr>
                <a:schemeClr val="dk1"/>
              </a:buClr>
              <a:buSzPts val="3200"/>
              <a:buNone/>
            </a:pPr>
            <a:r>
              <a:rPr lang="zh-HK" sz="2500">
                <a:highlight>
                  <a:srgbClr val="FFFFFF"/>
                </a:highlight>
              </a:rPr>
              <a:t>Mean: 294</a:t>
            </a:r>
            <a:endParaRPr/>
          </a:p>
          <a:p>
            <a:pPr marL="0" lvl="0" indent="0" algn="l" rtl="0">
              <a:lnSpc>
                <a:spcPct val="135714"/>
              </a:lnSpc>
              <a:spcBef>
                <a:spcPts val="0"/>
              </a:spcBef>
              <a:spcAft>
                <a:spcPts val="0"/>
              </a:spcAft>
              <a:buClr>
                <a:schemeClr val="dk1"/>
              </a:buClr>
              <a:buSzPts val="3200"/>
              <a:buNone/>
            </a:pPr>
            <a:r>
              <a:rPr lang="zh-HK" sz="2500">
                <a:highlight>
                  <a:srgbClr val="FFFFFF"/>
                </a:highlight>
              </a:rPr>
              <a:t>Max  : 750 (about </a:t>
            </a:r>
            <a:r>
              <a:rPr lang="zh-HK" sz="2500" b="1">
                <a:highlight>
                  <a:srgbClr val="FFFFFF"/>
                </a:highlight>
              </a:rPr>
              <a:t>2.5 times </a:t>
            </a:r>
            <a:r>
              <a:rPr lang="zh-HK" sz="2500">
                <a:highlight>
                  <a:srgbClr val="FFFFFF"/>
                </a:highlight>
              </a:rPr>
              <a:t>higher than average)</a:t>
            </a:r>
            <a:endParaRPr sz="2500">
              <a:highlight>
                <a:srgbClr val="FFFFFF"/>
              </a:highlight>
            </a:endParaRPr>
          </a:p>
        </p:txBody>
      </p:sp>
      <p:pic>
        <p:nvPicPr>
          <p:cNvPr id="293" name="Google Shape;293;p14"/>
          <p:cNvPicPr preferRelativeResize="0"/>
          <p:nvPr/>
        </p:nvPicPr>
        <p:blipFill rotWithShape="1">
          <a:blip r:embed="rId3">
            <a:alphaModFix/>
          </a:blip>
          <a:srcRect/>
          <a:stretch/>
        </p:blipFill>
        <p:spPr>
          <a:xfrm>
            <a:off x="475006" y="3154015"/>
            <a:ext cx="11069782" cy="3448838"/>
          </a:xfrm>
          <a:prstGeom prst="rect">
            <a:avLst/>
          </a:prstGeom>
          <a:noFill/>
          <a:ln>
            <a:noFill/>
          </a:ln>
        </p:spPr>
      </p:pic>
      <p:pic>
        <p:nvPicPr>
          <p:cNvPr id="294" name="Google Shape;294;p14" descr="A group of bottles of liquid&#10;&#10;Description automatically generated"/>
          <p:cNvPicPr preferRelativeResize="0"/>
          <p:nvPr/>
        </p:nvPicPr>
        <p:blipFill rotWithShape="1">
          <a:blip r:embed="rId4">
            <a:alphaModFix/>
          </a:blip>
          <a:srcRect/>
          <a:stretch/>
        </p:blipFill>
        <p:spPr>
          <a:xfrm>
            <a:off x="7943967" y="772622"/>
            <a:ext cx="2656378" cy="2656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p:nvPr/>
        </p:nvSpPr>
        <p:spPr>
          <a:xfrm>
            <a:off x="1823055" y="5008611"/>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20"/>
          <p:cNvSpPr txBox="1">
            <a:spLocks noGrp="1"/>
          </p:cNvSpPr>
          <p:nvPr>
            <p:ph type="title"/>
          </p:nvPr>
        </p:nvSpPr>
        <p:spPr>
          <a:xfrm>
            <a:off x="551526" y="2456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000"/>
              <a:buFont typeface="Calibri"/>
              <a:buNone/>
            </a:pPr>
            <a:r>
              <a:rPr lang="zh-HK" sz="5000" b="1">
                <a:latin typeface="Calibri"/>
                <a:ea typeface="Calibri"/>
                <a:cs typeface="Calibri"/>
                <a:sym typeface="Calibri"/>
              </a:rPr>
              <a:t>Agenda </a:t>
            </a:r>
            <a:endParaRPr/>
          </a:p>
        </p:txBody>
      </p:sp>
      <p:sp>
        <p:nvSpPr>
          <p:cNvPr id="97" name="Google Shape;97;p20"/>
          <p:cNvSpPr/>
          <p:nvPr/>
        </p:nvSpPr>
        <p:spPr>
          <a:xfrm>
            <a:off x="1814160" y="2192128"/>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20"/>
          <p:cNvSpPr txBox="1"/>
          <p:nvPr/>
        </p:nvSpPr>
        <p:spPr>
          <a:xfrm>
            <a:off x="2047743" y="2275813"/>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02</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99" name="Google Shape;99;p20"/>
          <p:cNvSpPr txBox="1"/>
          <p:nvPr/>
        </p:nvSpPr>
        <p:spPr>
          <a:xfrm>
            <a:off x="2799508" y="2853676"/>
            <a:ext cx="6838500" cy="45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750"/>
              </a:spcBef>
              <a:spcAft>
                <a:spcPts val="0"/>
              </a:spcAft>
              <a:buClr>
                <a:srgbClr val="083329"/>
              </a:buClr>
              <a:buSzPts val="1200"/>
              <a:buFont typeface="Arial"/>
              <a:buNone/>
            </a:pPr>
            <a:r>
              <a:rPr lang="zh-HK" sz="3000" b="1" i="0" u="none" strike="noStrike" cap="none">
                <a:solidFill>
                  <a:srgbClr val="184037"/>
                </a:solidFill>
                <a:latin typeface="Calibri"/>
                <a:ea typeface="Calibri"/>
                <a:cs typeface="Calibri"/>
                <a:sym typeface="Calibri"/>
              </a:rPr>
              <a:t>Data Preprocessing</a:t>
            </a:r>
            <a:endParaRPr sz="1200" b="1" i="0" u="none" strike="noStrike" cap="none">
              <a:solidFill>
                <a:srgbClr val="003329"/>
              </a:solidFill>
              <a:latin typeface="Calibri"/>
              <a:ea typeface="Calibri"/>
              <a:cs typeface="Calibri"/>
              <a:sym typeface="Calibri"/>
            </a:endParaRPr>
          </a:p>
        </p:txBody>
      </p:sp>
      <p:sp>
        <p:nvSpPr>
          <p:cNvPr id="100" name="Google Shape;100;p20"/>
          <p:cNvSpPr/>
          <p:nvPr/>
        </p:nvSpPr>
        <p:spPr>
          <a:xfrm>
            <a:off x="1814160" y="1492864"/>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20"/>
          <p:cNvSpPr txBox="1"/>
          <p:nvPr/>
        </p:nvSpPr>
        <p:spPr>
          <a:xfrm>
            <a:off x="2047743" y="1562767"/>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102" name="Google Shape;102;p20"/>
          <p:cNvSpPr txBox="1"/>
          <p:nvPr/>
        </p:nvSpPr>
        <p:spPr>
          <a:xfrm>
            <a:off x="2794340" y="1562767"/>
            <a:ext cx="4175004"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rgbClr val="184037"/>
              </a:buClr>
              <a:buSzPts val="3000"/>
              <a:buFont typeface="Arial"/>
              <a:buNone/>
            </a:pPr>
            <a:r>
              <a:rPr lang="zh-HK" sz="3000" b="1" i="0" u="none" strike="noStrike" cap="none">
                <a:solidFill>
                  <a:srgbClr val="184037"/>
                </a:solidFill>
                <a:latin typeface="Calibri"/>
                <a:ea typeface="Calibri"/>
                <a:cs typeface="Calibri"/>
                <a:sym typeface="Calibri"/>
              </a:rPr>
              <a:t>Project Objective &amp; Flow</a:t>
            </a:r>
            <a:endParaRPr sz="1200" b="1" i="0" u="none" strike="noStrike" cap="none">
              <a:solidFill>
                <a:srgbClr val="00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103" name="Google Shape;103;p20"/>
          <p:cNvSpPr/>
          <p:nvPr/>
        </p:nvSpPr>
        <p:spPr>
          <a:xfrm>
            <a:off x="1814160" y="2882262"/>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20"/>
          <p:cNvSpPr txBox="1"/>
          <p:nvPr/>
        </p:nvSpPr>
        <p:spPr>
          <a:xfrm>
            <a:off x="2047743" y="2953459"/>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03</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105" name="Google Shape;105;p20"/>
          <p:cNvSpPr txBox="1"/>
          <p:nvPr/>
        </p:nvSpPr>
        <p:spPr>
          <a:xfrm>
            <a:off x="2794340" y="2256887"/>
            <a:ext cx="10111200" cy="455100"/>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rgbClr val="184037"/>
              </a:buClr>
              <a:buSzPts val="3000"/>
              <a:buFont typeface="Arial"/>
              <a:buNone/>
            </a:pPr>
            <a:r>
              <a:rPr lang="zh-HK" sz="3000" b="1" i="0" u="none" strike="noStrike" cap="none">
                <a:solidFill>
                  <a:srgbClr val="184037"/>
                </a:solidFill>
                <a:latin typeface="Calibri"/>
                <a:ea typeface="Calibri"/>
                <a:cs typeface="Calibri"/>
                <a:sym typeface="Calibri"/>
              </a:rPr>
              <a:t>Web Scraping (Product information &amp; Customer reviews)</a:t>
            </a:r>
            <a:endParaRPr sz="3000" b="1" i="0" u="none" strike="noStrike" cap="none">
              <a:solidFill>
                <a:srgbClr val="184037"/>
              </a:solidFill>
              <a:latin typeface="Calibri"/>
              <a:ea typeface="Calibri"/>
              <a:cs typeface="Calibri"/>
              <a:sym typeface="Calibri"/>
            </a:endParaRPr>
          </a:p>
        </p:txBody>
      </p:sp>
      <p:sp>
        <p:nvSpPr>
          <p:cNvPr id="106" name="Google Shape;106;p20"/>
          <p:cNvSpPr/>
          <p:nvPr/>
        </p:nvSpPr>
        <p:spPr>
          <a:xfrm>
            <a:off x="1814160" y="3572691"/>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0"/>
          <p:cNvSpPr txBox="1"/>
          <p:nvPr/>
        </p:nvSpPr>
        <p:spPr>
          <a:xfrm>
            <a:off x="2047743" y="3656376"/>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04</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108" name="Google Shape;108;p20"/>
          <p:cNvSpPr txBox="1"/>
          <p:nvPr/>
        </p:nvSpPr>
        <p:spPr>
          <a:xfrm>
            <a:off x="2801164" y="3568340"/>
            <a:ext cx="9072900" cy="45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750"/>
              </a:spcBef>
              <a:spcAft>
                <a:spcPts val="0"/>
              </a:spcAft>
              <a:buClr>
                <a:srgbClr val="083329"/>
              </a:buClr>
              <a:buSzPts val="1200"/>
              <a:buFont typeface="Arial"/>
              <a:buNone/>
            </a:pPr>
            <a:r>
              <a:rPr lang="zh-HK" sz="3000" b="1" i="0" u="none" strike="noStrike" cap="none">
                <a:solidFill>
                  <a:srgbClr val="184037"/>
                </a:solidFill>
                <a:latin typeface="Calibri"/>
                <a:ea typeface="Calibri"/>
                <a:cs typeface="Calibri"/>
                <a:sym typeface="Calibri"/>
              </a:rPr>
              <a:t>Data Visualisation with a Dashboard</a:t>
            </a:r>
            <a:endParaRPr sz="1400" b="0" i="0" u="none" strike="noStrike" cap="none">
              <a:solidFill>
                <a:srgbClr val="000000"/>
              </a:solidFill>
              <a:latin typeface="Arial"/>
              <a:ea typeface="Arial"/>
              <a:cs typeface="Arial"/>
              <a:sym typeface="Arial"/>
            </a:endParaRPr>
          </a:p>
        </p:txBody>
      </p:sp>
      <p:sp>
        <p:nvSpPr>
          <p:cNvPr id="109" name="Google Shape;109;p20"/>
          <p:cNvSpPr/>
          <p:nvPr/>
        </p:nvSpPr>
        <p:spPr>
          <a:xfrm>
            <a:off x="1814160" y="4262398"/>
            <a:ext cx="848615" cy="532121"/>
          </a:xfrm>
          <a:prstGeom prst="roundRect">
            <a:avLst>
              <a:gd name="adj" fmla="val 16667"/>
            </a:avLst>
          </a:prstGeom>
          <a:solidFill>
            <a:srgbClr val="18403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20"/>
          <p:cNvSpPr txBox="1"/>
          <p:nvPr/>
        </p:nvSpPr>
        <p:spPr>
          <a:xfrm>
            <a:off x="2047743" y="4346083"/>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05</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sp>
        <p:nvSpPr>
          <p:cNvPr id="111" name="Google Shape;111;p20"/>
          <p:cNvSpPr txBox="1"/>
          <p:nvPr/>
        </p:nvSpPr>
        <p:spPr>
          <a:xfrm>
            <a:off x="2828460" y="5085718"/>
            <a:ext cx="5695964"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rgbClr val="184037"/>
              </a:buClr>
              <a:buSzPts val="3000"/>
              <a:buFont typeface="Arial"/>
              <a:buNone/>
            </a:pPr>
            <a:r>
              <a:rPr lang="zh-HK" sz="3000" b="1" i="0" u="none" strike="noStrike" cap="none">
                <a:solidFill>
                  <a:srgbClr val="184037"/>
                </a:solidFill>
                <a:latin typeface="Calibri"/>
                <a:ea typeface="Calibri"/>
                <a:cs typeface="Calibri"/>
                <a:sym typeface="Calibri"/>
              </a:rPr>
              <a:t>Conclusions and Future Work</a:t>
            </a:r>
            <a:endParaRPr sz="1200" b="1" i="0" u="none" strike="noStrike" cap="none">
              <a:solidFill>
                <a:srgbClr val="083329"/>
              </a:solidFill>
              <a:latin typeface="Calibri"/>
              <a:ea typeface="Calibri"/>
              <a:cs typeface="Calibri"/>
              <a:sym typeface="Calibri"/>
            </a:endParaRPr>
          </a:p>
        </p:txBody>
      </p:sp>
      <p:sp>
        <p:nvSpPr>
          <p:cNvPr id="112" name="Google Shape;112;p20"/>
          <p:cNvSpPr txBox="1"/>
          <p:nvPr/>
        </p:nvSpPr>
        <p:spPr>
          <a:xfrm>
            <a:off x="2828446" y="4262400"/>
            <a:ext cx="7207500" cy="455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750"/>
              </a:spcBef>
              <a:spcAft>
                <a:spcPts val="0"/>
              </a:spcAft>
              <a:buClr>
                <a:srgbClr val="083329"/>
              </a:buClr>
              <a:buSzPts val="1200"/>
              <a:buFont typeface="Arial"/>
              <a:buNone/>
            </a:pPr>
            <a:r>
              <a:rPr lang="zh-HK" sz="3000" b="1" i="0" u="none" strike="noStrike" cap="none">
                <a:solidFill>
                  <a:srgbClr val="184037"/>
                </a:solidFill>
                <a:latin typeface="Calibri"/>
                <a:ea typeface="Calibri"/>
                <a:cs typeface="Calibri"/>
                <a:sym typeface="Calibri"/>
              </a:rPr>
              <a:t>Sentiment Analysis on Customer Reviews</a:t>
            </a:r>
            <a:endParaRPr sz="1400" b="0" i="0" u="none" strike="noStrike" cap="none">
              <a:solidFill>
                <a:srgbClr val="000000"/>
              </a:solidFill>
              <a:latin typeface="Arial"/>
              <a:ea typeface="Arial"/>
              <a:cs typeface="Arial"/>
              <a:sym typeface="Arial"/>
            </a:endParaRPr>
          </a:p>
        </p:txBody>
      </p:sp>
      <p:sp>
        <p:nvSpPr>
          <p:cNvPr id="113" name="Google Shape;113;p20"/>
          <p:cNvSpPr txBox="1"/>
          <p:nvPr/>
        </p:nvSpPr>
        <p:spPr>
          <a:xfrm>
            <a:off x="2047743" y="5067491"/>
            <a:ext cx="514798" cy="455014"/>
          </a:xfrm>
          <a:prstGeom prst="rect">
            <a:avLst/>
          </a:prstGeom>
          <a:noFill/>
          <a:ln>
            <a:noFill/>
          </a:ln>
        </p:spPr>
        <p:txBody>
          <a:bodyPr spcFirstLastPara="1" wrap="square" lIns="0" tIns="0" rIns="0" bIns="0" anchor="t" anchorCtr="0">
            <a:noAutofit/>
          </a:bodyPr>
          <a:lstStyle/>
          <a:p>
            <a:pPr marL="171450" marR="0" lvl="0" indent="-171450" algn="l" rtl="0">
              <a:lnSpc>
                <a:spcPct val="90000"/>
              </a:lnSpc>
              <a:spcBef>
                <a:spcPts val="0"/>
              </a:spcBef>
              <a:spcAft>
                <a:spcPts val="0"/>
              </a:spcAft>
              <a:buClr>
                <a:schemeClr val="lt1"/>
              </a:buClr>
              <a:buSzPts val="3000"/>
              <a:buFont typeface="Arial"/>
              <a:buNone/>
            </a:pPr>
            <a:r>
              <a:rPr lang="zh-HK" sz="3000" b="1" i="0" u="none" strike="noStrike" cap="none">
                <a:solidFill>
                  <a:schemeClr val="lt1"/>
                </a:solidFill>
                <a:latin typeface="Calibri"/>
                <a:ea typeface="Calibri"/>
                <a:cs typeface="Calibri"/>
                <a:sym typeface="Calibri"/>
              </a:rPr>
              <a:t>06</a:t>
            </a:r>
            <a:endParaRPr sz="1400" b="0" i="0" u="none" strike="noStrike" cap="none">
              <a:solidFill>
                <a:srgbClr val="000000"/>
              </a:solidFill>
              <a:latin typeface="Arial"/>
              <a:ea typeface="Arial"/>
              <a:cs typeface="Arial"/>
              <a:sym typeface="Arial"/>
            </a:endParaRPr>
          </a:p>
          <a:p>
            <a:pPr marL="228600" marR="0" lvl="0" indent="-152400" algn="l" rtl="0">
              <a:lnSpc>
                <a:spcPct val="90000"/>
              </a:lnSpc>
              <a:spcBef>
                <a:spcPts val="750"/>
              </a:spcBef>
              <a:spcAft>
                <a:spcPts val="0"/>
              </a:spcAft>
              <a:buClr>
                <a:srgbClr val="083329"/>
              </a:buClr>
              <a:buSzPts val="1200"/>
              <a:buFont typeface="Arial"/>
              <a:buNone/>
            </a:pPr>
            <a:endParaRPr sz="1200" b="1" i="0" u="none" strike="noStrike" cap="none">
              <a:solidFill>
                <a:srgbClr val="083329"/>
              </a:solidFill>
              <a:latin typeface="Calibri"/>
              <a:ea typeface="Calibri"/>
              <a:cs typeface="Calibri"/>
              <a:sym typeface="Calibri"/>
            </a:endParaRPr>
          </a:p>
          <a:p>
            <a:pPr marL="0" marR="0" lvl="0" indent="0" algn="l" rtl="0">
              <a:lnSpc>
                <a:spcPct val="90000"/>
              </a:lnSpc>
              <a:spcBef>
                <a:spcPts val="750"/>
              </a:spcBef>
              <a:spcAft>
                <a:spcPts val="0"/>
              </a:spcAft>
              <a:buClr>
                <a:srgbClr val="083329"/>
              </a:buClr>
              <a:buSzPts val="1200"/>
              <a:buFont typeface="Arial"/>
              <a:buNone/>
            </a:pPr>
            <a:endParaRPr sz="1200" b="1" i="0" u="none" strike="noStrike" cap="none">
              <a:solidFill>
                <a:srgbClr val="003329"/>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a:stretch/>
        </p:blipFill>
        <p:spPr>
          <a:xfrm>
            <a:off x="7924557" y="5274671"/>
            <a:ext cx="4041597" cy="12585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300" name="Google Shape;300;p13"/>
          <p:cNvSpPr txBox="1">
            <a:spLocks noGrp="1"/>
          </p:cNvSpPr>
          <p:nvPr>
            <p:ph type="subTitle" idx="1"/>
          </p:nvPr>
        </p:nvSpPr>
        <p:spPr>
          <a:xfrm>
            <a:off x="475006" y="1322550"/>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Price per ml</a:t>
            </a:r>
            <a:endParaRPr/>
          </a:p>
          <a:p>
            <a:pPr marL="0" lvl="0" indent="0" algn="l" rtl="0">
              <a:lnSpc>
                <a:spcPct val="135714"/>
              </a:lnSpc>
              <a:spcBef>
                <a:spcPts val="0"/>
              </a:spcBef>
              <a:spcAft>
                <a:spcPts val="0"/>
              </a:spcAft>
              <a:buClr>
                <a:schemeClr val="dk1"/>
              </a:buClr>
              <a:buSzPts val="3200"/>
              <a:buNone/>
            </a:pPr>
            <a:r>
              <a:rPr lang="zh-HK" sz="2500">
                <a:highlight>
                  <a:srgbClr val="FFFFFF"/>
                </a:highlight>
              </a:rPr>
              <a:t>Mean: 0.42</a:t>
            </a:r>
            <a:endParaRPr/>
          </a:p>
          <a:p>
            <a:pPr marL="0" lvl="0" indent="0" algn="l" rtl="0">
              <a:lnSpc>
                <a:spcPct val="135714"/>
              </a:lnSpc>
              <a:spcBef>
                <a:spcPts val="0"/>
              </a:spcBef>
              <a:spcAft>
                <a:spcPts val="0"/>
              </a:spcAft>
              <a:buClr>
                <a:schemeClr val="dk1"/>
              </a:buClr>
              <a:buSzPts val="3200"/>
              <a:buNone/>
            </a:pPr>
            <a:r>
              <a:rPr lang="zh-HK" sz="2500">
                <a:highlight>
                  <a:srgbClr val="FFFFFF"/>
                </a:highlight>
              </a:rPr>
              <a:t>Max  : 3.14 (about </a:t>
            </a:r>
            <a:r>
              <a:rPr lang="zh-HK" sz="2500" b="1">
                <a:highlight>
                  <a:srgbClr val="FFFFFF"/>
                </a:highlight>
              </a:rPr>
              <a:t>7 times </a:t>
            </a:r>
            <a:r>
              <a:rPr lang="zh-HK" sz="2500">
                <a:highlight>
                  <a:srgbClr val="FFFFFF"/>
                </a:highlight>
              </a:rPr>
              <a:t>higher than average)</a:t>
            </a:r>
            <a:endParaRPr sz="2500">
              <a:highlight>
                <a:srgbClr val="FFFFFF"/>
              </a:highlight>
            </a:endParaRPr>
          </a:p>
        </p:txBody>
      </p:sp>
      <p:pic>
        <p:nvPicPr>
          <p:cNvPr id="301" name="Google Shape;301;p13"/>
          <p:cNvPicPr preferRelativeResize="0"/>
          <p:nvPr/>
        </p:nvPicPr>
        <p:blipFill rotWithShape="1">
          <a:blip r:embed="rId3">
            <a:alphaModFix/>
          </a:blip>
          <a:srcRect/>
          <a:stretch/>
        </p:blipFill>
        <p:spPr>
          <a:xfrm>
            <a:off x="579025" y="3321136"/>
            <a:ext cx="9987161" cy="3116707"/>
          </a:xfrm>
          <a:prstGeom prst="rect">
            <a:avLst/>
          </a:prstGeom>
          <a:noFill/>
          <a:ln>
            <a:noFill/>
          </a:ln>
        </p:spPr>
      </p:pic>
      <p:pic>
        <p:nvPicPr>
          <p:cNvPr id="302" name="Google Shape;302;p13"/>
          <p:cNvPicPr preferRelativeResize="0"/>
          <p:nvPr/>
        </p:nvPicPr>
        <p:blipFill rotWithShape="1">
          <a:blip r:embed="rId4">
            <a:alphaModFix/>
          </a:blip>
          <a:srcRect/>
          <a:stretch/>
        </p:blipFill>
        <p:spPr>
          <a:xfrm>
            <a:off x="8320548" y="1218600"/>
            <a:ext cx="1916310" cy="1894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308" name="Google Shape;308;p15"/>
          <p:cNvSpPr txBox="1">
            <a:spLocks noGrp="1"/>
          </p:cNvSpPr>
          <p:nvPr>
            <p:ph type="subTitle" idx="1"/>
          </p:nvPr>
        </p:nvSpPr>
        <p:spPr>
          <a:xfrm>
            <a:off x="546729" y="1533080"/>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A big gap in first available date.</a:t>
            </a:r>
            <a:endParaRPr sz="3000">
              <a:highlight>
                <a:srgbClr val="FFFFFF"/>
              </a:highlight>
            </a:endParaRPr>
          </a:p>
        </p:txBody>
      </p:sp>
      <p:pic>
        <p:nvPicPr>
          <p:cNvPr id="309" name="Google Shape;309;p15"/>
          <p:cNvPicPr preferRelativeResize="0"/>
          <p:nvPr/>
        </p:nvPicPr>
        <p:blipFill rotWithShape="1">
          <a:blip r:embed="rId3">
            <a:alphaModFix/>
          </a:blip>
          <a:srcRect/>
          <a:stretch/>
        </p:blipFill>
        <p:spPr>
          <a:xfrm>
            <a:off x="546729" y="2624453"/>
            <a:ext cx="10819875" cy="3235501"/>
          </a:xfrm>
          <a:prstGeom prst="rect">
            <a:avLst/>
          </a:prstGeom>
          <a:noFill/>
          <a:ln>
            <a:noFill/>
          </a:ln>
        </p:spPr>
      </p:pic>
      <p:sp>
        <p:nvSpPr>
          <p:cNvPr id="310" name="Google Shape;310;p15"/>
          <p:cNvSpPr/>
          <p:nvPr/>
        </p:nvSpPr>
        <p:spPr>
          <a:xfrm>
            <a:off x="4328757" y="3366655"/>
            <a:ext cx="2778625" cy="52643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1" name="Google Shape;311;p15"/>
          <p:cNvPicPr preferRelativeResize="0"/>
          <p:nvPr/>
        </p:nvPicPr>
        <p:blipFill rotWithShape="1">
          <a:blip r:embed="rId4">
            <a:alphaModFix/>
          </a:blip>
          <a:srcRect/>
          <a:stretch/>
        </p:blipFill>
        <p:spPr>
          <a:xfrm>
            <a:off x="7946424" y="1280562"/>
            <a:ext cx="2656325" cy="156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5"/>
          <p:cNvSpPr txBox="1">
            <a:spLocks noGrp="1"/>
          </p:cNvSpPr>
          <p:nvPr>
            <p:ph type="ctrTitle"/>
          </p:nvPr>
        </p:nvSpPr>
        <p:spPr>
          <a:xfrm>
            <a:off x="475006" y="581850"/>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t>Data Exploration</a:t>
            </a:r>
            <a:endParaRPr sz="5000">
              <a:latin typeface="Calibri"/>
              <a:ea typeface="Calibri"/>
              <a:cs typeface="Calibri"/>
              <a:sym typeface="Calibri"/>
            </a:endParaRPr>
          </a:p>
        </p:txBody>
      </p:sp>
      <p:sp>
        <p:nvSpPr>
          <p:cNvPr id="317" name="Google Shape;317;p55"/>
          <p:cNvSpPr txBox="1">
            <a:spLocks noGrp="1"/>
          </p:cNvSpPr>
          <p:nvPr>
            <p:ph type="subTitle" idx="1"/>
          </p:nvPr>
        </p:nvSpPr>
        <p:spPr>
          <a:xfrm>
            <a:off x="546728" y="1377410"/>
            <a:ext cx="10195200" cy="2743200"/>
          </a:xfrm>
          <a:prstGeom prst="rect">
            <a:avLst/>
          </a:prstGeom>
          <a:noFill/>
          <a:ln>
            <a:noFill/>
          </a:ln>
        </p:spPr>
        <p:txBody>
          <a:bodyPr spcFirstLastPara="1" wrap="square" lIns="91425" tIns="45700" rIns="91425" bIns="45700" anchor="t" anchorCtr="0">
            <a:normAutofit/>
          </a:bodyPr>
          <a:lstStyle/>
          <a:p>
            <a:pPr marL="0" lvl="0" indent="0" algn="l" rtl="0">
              <a:lnSpc>
                <a:spcPct val="135714"/>
              </a:lnSpc>
              <a:spcBef>
                <a:spcPts val="0"/>
              </a:spcBef>
              <a:spcAft>
                <a:spcPts val="0"/>
              </a:spcAft>
              <a:buClr>
                <a:schemeClr val="dk1"/>
              </a:buClr>
              <a:buSzPts val="3200"/>
              <a:buNone/>
            </a:pPr>
            <a:r>
              <a:rPr lang="zh-HK" sz="3000">
                <a:highlight>
                  <a:srgbClr val="FFFFFF"/>
                </a:highlight>
              </a:rPr>
              <a:t>Rating</a:t>
            </a:r>
            <a:endParaRPr sz="3000">
              <a:highlight>
                <a:srgbClr val="FFFFFF"/>
              </a:highlight>
            </a:endParaRPr>
          </a:p>
          <a:p>
            <a:pPr marL="0" lvl="0" indent="0" algn="l" rtl="0">
              <a:lnSpc>
                <a:spcPct val="135714"/>
              </a:lnSpc>
              <a:spcBef>
                <a:spcPts val="0"/>
              </a:spcBef>
              <a:spcAft>
                <a:spcPts val="0"/>
              </a:spcAft>
              <a:buClr>
                <a:schemeClr val="dk1"/>
              </a:buClr>
              <a:buSzPts val="2500"/>
              <a:buNone/>
            </a:pPr>
            <a:r>
              <a:rPr lang="zh-HK" sz="2500">
                <a:highlight>
                  <a:srgbClr val="FFFFFF"/>
                </a:highlight>
              </a:rPr>
              <a:t>Mean: 4.56</a:t>
            </a:r>
            <a:endParaRPr sz="2500">
              <a:highlight>
                <a:srgbClr val="FFFFFF"/>
              </a:highlight>
            </a:endParaRPr>
          </a:p>
        </p:txBody>
      </p:sp>
      <p:pic>
        <p:nvPicPr>
          <p:cNvPr id="318" name="Google Shape;318;p55"/>
          <p:cNvPicPr preferRelativeResize="0"/>
          <p:nvPr/>
        </p:nvPicPr>
        <p:blipFill rotWithShape="1">
          <a:blip r:embed="rId3">
            <a:alphaModFix/>
          </a:blip>
          <a:srcRect/>
          <a:stretch/>
        </p:blipFill>
        <p:spPr>
          <a:xfrm>
            <a:off x="609600" y="2946875"/>
            <a:ext cx="11277600" cy="3329275"/>
          </a:xfrm>
          <a:prstGeom prst="rect">
            <a:avLst/>
          </a:prstGeom>
          <a:noFill/>
          <a:ln>
            <a:noFill/>
          </a:ln>
        </p:spPr>
      </p:pic>
      <p:pic>
        <p:nvPicPr>
          <p:cNvPr id="319" name="Google Shape;319;p55"/>
          <p:cNvPicPr preferRelativeResize="0"/>
          <p:nvPr/>
        </p:nvPicPr>
        <p:blipFill rotWithShape="1">
          <a:blip r:embed="rId4">
            <a:alphaModFix/>
          </a:blip>
          <a:srcRect/>
          <a:stretch/>
        </p:blipFill>
        <p:spPr>
          <a:xfrm>
            <a:off x="9091377" y="682684"/>
            <a:ext cx="2020955" cy="1980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7"/>
          <p:cNvSpPr txBox="1">
            <a:spLocks noGrp="1"/>
          </p:cNvSpPr>
          <p:nvPr>
            <p:ph type="ctrTitle"/>
          </p:nvPr>
        </p:nvSpPr>
        <p:spPr>
          <a:xfrm>
            <a:off x="495787" y="741177"/>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135714"/>
              </a:lnSpc>
              <a:spcBef>
                <a:spcPts val="0"/>
              </a:spcBef>
              <a:spcAft>
                <a:spcPts val="0"/>
              </a:spcAft>
              <a:buClr>
                <a:schemeClr val="dk1"/>
              </a:buClr>
              <a:buSzPts val="3200"/>
              <a:buNone/>
            </a:pPr>
            <a:r>
              <a:rPr lang="zh-HK" sz="5400" b="1" i="0" u="none" strike="noStrike" cap="none">
                <a:solidFill>
                  <a:srgbClr val="1A1A1A"/>
                </a:solidFill>
                <a:latin typeface="Calibri"/>
                <a:ea typeface="Calibri"/>
                <a:cs typeface="Calibri"/>
                <a:sym typeface="Calibri"/>
              </a:rPr>
              <a:t>Heatmap</a:t>
            </a:r>
            <a:endParaRPr sz="2800">
              <a:highlight>
                <a:srgbClr val="FFFFFF"/>
              </a:highlight>
            </a:endParaRPr>
          </a:p>
        </p:txBody>
      </p:sp>
      <p:sp>
        <p:nvSpPr>
          <p:cNvPr id="325" name="Google Shape;325;p17"/>
          <p:cNvSpPr txBox="1">
            <a:spLocks noGrp="1"/>
          </p:cNvSpPr>
          <p:nvPr>
            <p:ph type="subTitle" idx="1"/>
          </p:nvPr>
        </p:nvSpPr>
        <p:spPr>
          <a:xfrm>
            <a:off x="4343381" y="4105737"/>
            <a:ext cx="7714711" cy="31793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400"/>
              <a:buNone/>
            </a:pPr>
            <a:r>
              <a:rPr lang="zh-HK" sz="2000" b="0" i="0">
                <a:latin typeface="Calibri"/>
                <a:ea typeface="Calibri"/>
                <a:cs typeface="Calibri"/>
                <a:sym typeface="Calibri"/>
              </a:rPr>
              <a:t>1. </a:t>
            </a:r>
            <a:r>
              <a:rPr lang="zh-HK" sz="2000" b="1" i="0">
                <a:latin typeface="Calibri"/>
                <a:ea typeface="Calibri"/>
                <a:cs typeface="Calibri"/>
                <a:sym typeface="Calibri"/>
              </a:rPr>
              <a:t>No. of reviews</a:t>
            </a:r>
            <a:r>
              <a:rPr lang="zh-HK" sz="2000" b="0" i="0">
                <a:latin typeface="Calibri"/>
                <a:ea typeface="Calibri"/>
                <a:cs typeface="Calibri"/>
                <a:sym typeface="Calibri"/>
              </a:rPr>
              <a:t> is inversely proportional to </a:t>
            </a:r>
            <a:r>
              <a:rPr lang="zh-HK" sz="2000" b="1" i="0">
                <a:latin typeface="Calibri"/>
                <a:ea typeface="Calibri"/>
                <a:cs typeface="Calibri"/>
                <a:sym typeface="Calibri"/>
              </a:rPr>
              <a:t>discount</a:t>
            </a:r>
            <a:r>
              <a:rPr lang="zh-HK" sz="2000" b="1">
                <a:latin typeface="Calibri"/>
                <a:ea typeface="Calibri"/>
                <a:cs typeface="Calibri"/>
                <a:sym typeface="Calibri"/>
              </a:rPr>
              <a:t>%</a:t>
            </a:r>
            <a:r>
              <a:rPr lang="zh-HK" sz="2000">
                <a:latin typeface="Calibri"/>
                <a:ea typeface="Calibri"/>
                <a:cs typeface="Calibri"/>
                <a:sym typeface="Calibri"/>
              </a:rPr>
              <a:t>  (-0.303)</a:t>
            </a:r>
            <a:endParaRPr sz="2000" b="0" i="0">
              <a:latin typeface="Calibri"/>
              <a:ea typeface="Calibri"/>
              <a:cs typeface="Calibri"/>
              <a:sym typeface="Calibri"/>
            </a:endParaRPr>
          </a:p>
          <a:p>
            <a:pPr marL="50800" lvl="0" indent="0" algn="l" rtl="0">
              <a:lnSpc>
                <a:spcPct val="90000"/>
              </a:lnSpc>
              <a:spcBef>
                <a:spcPts val="1000"/>
              </a:spcBef>
              <a:spcAft>
                <a:spcPts val="0"/>
              </a:spcAft>
              <a:buSzPts val="2400"/>
              <a:buNone/>
            </a:pPr>
            <a:r>
              <a:rPr lang="zh-HK" sz="2000">
                <a:latin typeface="Calibri"/>
                <a:ea typeface="Calibri"/>
                <a:cs typeface="Calibri"/>
                <a:sym typeface="Calibri"/>
              </a:rPr>
              <a:t>    </a:t>
            </a:r>
            <a:r>
              <a:rPr lang="zh-HK" sz="2000" b="0" i="0" u="sng">
                <a:latin typeface="Calibri"/>
                <a:ea typeface="Calibri"/>
                <a:cs typeface="Calibri"/>
                <a:sym typeface="Calibri"/>
              </a:rPr>
              <a:t>Fewer</a:t>
            </a:r>
            <a:r>
              <a:rPr lang="zh-HK" sz="2000" b="0" i="0">
                <a:latin typeface="Calibri"/>
                <a:ea typeface="Calibri"/>
                <a:cs typeface="Calibri"/>
                <a:sym typeface="Calibri"/>
              </a:rPr>
              <a:t> reviews result in </a:t>
            </a:r>
            <a:r>
              <a:rPr lang="zh-HK" sz="2000" b="0" i="0" u="sng">
                <a:latin typeface="Calibri"/>
                <a:ea typeface="Calibri"/>
                <a:cs typeface="Calibri"/>
                <a:sym typeface="Calibri"/>
              </a:rPr>
              <a:t>greater</a:t>
            </a:r>
            <a:r>
              <a:rPr lang="zh-HK" sz="2000" b="0" i="0">
                <a:latin typeface="Calibri"/>
                <a:ea typeface="Calibri"/>
                <a:cs typeface="Calibri"/>
                <a:sym typeface="Calibri"/>
              </a:rPr>
              <a:t> discounts.</a:t>
            </a:r>
            <a:endParaRPr/>
          </a:p>
          <a:p>
            <a:pPr marL="50800" lvl="0" indent="0" algn="l" rtl="0">
              <a:lnSpc>
                <a:spcPct val="90000"/>
              </a:lnSpc>
              <a:spcBef>
                <a:spcPts val="1000"/>
              </a:spcBef>
              <a:spcAft>
                <a:spcPts val="0"/>
              </a:spcAft>
              <a:buSzPts val="2400"/>
              <a:buNone/>
            </a:pPr>
            <a:r>
              <a:rPr lang="zh-HK" sz="2000">
                <a:latin typeface="Calibri"/>
                <a:ea typeface="Calibri"/>
                <a:cs typeface="Calibri"/>
                <a:sym typeface="Calibri"/>
              </a:rPr>
              <a:t>2</a:t>
            </a:r>
            <a:r>
              <a:rPr lang="zh-HK" sz="2000" b="0" i="0">
                <a:latin typeface="Calibri"/>
                <a:ea typeface="Calibri"/>
                <a:cs typeface="Calibri"/>
                <a:sym typeface="Calibri"/>
              </a:rPr>
              <a:t>. </a:t>
            </a:r>
            <a:r>
              <a:rPr lang="zh-HK" sz="2000" b="1" i="0">
                <a:latin typeface="Calibri"/>
                <a:ea typeface="Calibri"/>
                <a:cs typeface="Calibri"/>
                <a:sym typeface="Calibri"/>
              </a:rPr>
              <a:t>Price per ml </a:t>
            </a:r>
            <a:r>
              <a:rPr lang="zh-HK" sz="2000" b="0" i="0">
                <a:latin typeface="Calibri"/>
                <a:ea typeface="Calibri"/>
                <a:cs typeface="Calibri"/>
                <a:sym typeface="Calibri"/>
              </a:rPr>
              <a:t>is influenced by </a:t>
            </a:r>
            <a:r>
              <a:rPr lang="zh-HK" sz="2000" b="1" i="0">
                <a:latin typeface="Calibri"/>
                <a:ea typeface="Calibri"/>
                <a:cs typeface="Calibri"/>
                <a:sym typeface="Calibri"/>
              </a:rPr>
              <a:t>brand</a:t>
            </a:r>
            <a:r>
              <a:rPr lang="zh-HK" sz="2000">
                <a:latin typeface="Calibri"/>
                <a:ea typeface="Calibri"/>
                <a:cs typeface="Calibri"/>
                <a:sym typeface="Calibri"/>
              </a:rPr>
              <a:t> (0.301)</a:t>
            </a:r>
            <a:endParaRPr/>
          </a:p>
          <a:p>
            <a:pPr marL="50800" lvl="0" indent="0" algn="l" rtl="0">
              <a:lnSpc>
                <a:spcPct val="90000"/>
              </a:lnSpc>
              <a:spcBef>
                <a:spcPts val="1000"/>
              </a:spcBef>
              <a:spcAft>
                <a:spcPts val="0"/>
              </a:spcAft>
              <a:buSzPts val="2400"/>
              <a:buNone/>
            </a:pPr>
            <a:r>
              <a:rPr lang="zh-HK" sz="2000">
                <a:latin typeface="Calibri"/>
                <a:ea typeface="Calibri"/>
                <a:cs typeface="Calibri"/>
                <a:sym typeface="Calibri"/>
              </a:rPr>
              <a:t>    </a:t>
            </a:r>
            <a:r>
              <a:rPr lang="zh-HK" sz="2000" b="0" i="0">
                <a:latin typeface="Calibri"/>
                <a:ea typeface="Calibri"/>
                <a:cs typeface="Calibri"/>
                <a:sym typeface="Calibri"/>
              </a:rPr>
              <a:t>Some brands are notably more expensive.</a:t>
            </a:r>
            <a:endParaRPr sz="2000">
              <a:latin typeface="Calibri"/>
              <a:ea typeface="Calibri"/>
              <a:cs typeface="Calibri"/>
              <a:sym typeface="Calibri"/>
            </a:endParaRPr>
          </a:p>
          <a:p>
            <a:pPr marL="50800" lvl="0" indent="0" algn="l" rtl="0">
              <a:lnSpc>
                <a:spcPct val="90000"/>
              </a:lnSpc>
              <a:spcBef>
                <a:spcPts val="1000"/>
              </a:spcBef>
              <a:spcAft>
                <a:spcPts val="0"/>
              </a:spcAft>
              <a:buSzPts val="2400"/>
              <a:buNone/>
            </a:pPr>
            <a:r>
              <a:rPr lang="zh-HK" sz="2000" i="0">
                <a:latin typeface="Calibri"/>
                <a:ea typeface="Calibri"/>
                <a:cs typeface="Calibri"/>
                <a:sym typeface="Calibri"/>
              </a:rPr>
              <a:t>3. </a:t>
            </a:r>
            <a:r>
              <a:rPr lang="zh-HK" sz="2000" b="1" i="0">
                <a:latin typeface="Calibri"/>
                <a:ea typeface="Calibri"/>
                <a:cs typeface="Calibri"/>
                <a:sym typeface="Calibri"/>
              </a:rPr>
              <a:t>Discount price </a:t>
            </a:r>
            <a:r>
              <a:rPr lang="zh-HK" sz="2000" i="0"/>
              <a:t>(</a:t>
            </a:r>
            <a:r>
              <a:rPr lang="zh-HK" sz="2000"/>
              <a:t>product prices) </a:t>
            </a:r>
            <a:r>
              <a:rPr lang="zh-HK" sz="2000" b="0" i="0">
                <a:latin typeface="Calibri"/>
                <a:ea typeface="Calibri"/>
                <a:cs typeface="Calibri"/>
                <a:sym typeface="Calibri"/>
              </a:rPr>
              <a:t>is proportional to </a:t>
            </a:r>
            <a:r>
              <a:rPr lang="zh-HK" sz="2000" b="1" i="0">
                <a:latin typeface="Calibri"/>
                <a:ea typeface="Calibri"/>
                <a:cs typeface="Calibri"/>
                <a:sym typeface="Calibri"/>
              </a:rPr>
              <a:t>price per ml </a:t>
            </a:r>
            <a:r>
              <a:rPr lang="zh-HK" sz="2000">
                <a:latin typeface="Calibri"/>
                <a:ea typeface="Calibri"/>
                <a:cs typeface="Calibri"/>
                <a:sym typeface="Calibri"/>
              </a:rPr>
              <a:t>(0.394)</a:t>
            </a:r>
            <a:endParaRPr sz="2000" b="0" i="0">
              <a:latin typeface="Calibri"/>
              <a:ea typeface="Calibri"/>
              <a:cs typeface="Calibri"/>
              <a:sym typeface="Calibri"/>
            </a:endParaRPr>
          </a:p>
          <a:p>
            <a:pPr marL="50800" lvl="0" indent="0" algn="l" rtl="0">
              <a:lnSpc>
                <a:spcPct val="90000"/>
              </a:lnSpc>
              <a:spcBef>
                <a:spcPts val="1000"/>
              </a:spcBef>
              <a:spcAft>
                <a:spcPts val="0"/>
              </a:spcAft>
              <a:buSzPts val="2400"/>
              <a:buNone/>
            </a:pPr>
            <a:r>
              <a:rPr lang="zh-HK" sz="2000">
                <a:latin typeface="Calibri"/>
                <a:ea typeface="Calibri"/>
                <a:cs typeface="Calibri"/>
                <a:sym typeface="Calibri"/>
              </a:rPr>
              <a:t>    </a:t>
            </a:r>
            <a:r>
              <a:rPr lang="zh-HK" sz="2000" b="0" i="0">
                <a:latin typeface="Calibri"/>
                <a:ea typeface="Calibri"/>
                <a:cs typeface="Calibri"/>
                <a:sym typeface="Calibri"/>
              </a:rPr>
              <a:t>Higher product prices lead to higher unit prices.</a:t>
            </a:r>
            <a:endParaRPr/>
          </a:p>
        </p:txBody>
      </p:sp>
      <p:pic>
        <p:nvPicPr>
          <p:cNvPr id="326" name="Google Shape;326;p17"/>
          <p:cNvPicPr preferRelativeResize="0"/>
          <p:nvPr/>
        </p:nvPicPr>
        <p:blipFill rotWithShape="1">
          <a:blip r:embed="rId3">
            <a:alphaModFix/>
          </a:blip>
          <a:srcRect/>
          <a:stretch/>
        </p:blipFill>
        <p:spPr>
          <a:xfrm>
            <a:off x="29651" y="2473261"/>
            <a:ext cx="3961614" cy="3336359"/>
          </a:xfrm>
          <a:prstGeom prst="rect">
            <a:avLst/>
          </a:prstGeom>
          <a:noFill/>
          <a:ln>
            <a:noFill/>
          </a:ln>
        </p:spPr>
      </p:pic>
      <p:pic>
        <p:nvPicPr>
          <p:cNvPr id="327" name="Google Shape;327;p17"/>
          <p:cNvPicPr preferRelativeResize="0"/>
          <p:nvPr/>
        </p:nvPicPr>
        <p:blipFill rotWithShape="1">
          <a:blip r:embed="rId4">
            <a:alphaModFix/>
          </a:blip>
          <a:srcRect/>
          <a:stretch/>
        </p:blipFill>
        <p:spPr>
          <a:xfrm>
            <a:off x="4053151" y="1020672"/>
            <a:ext cx="8109198" cy="2770258"/>
          </a:xfrm>
          <a:prstGeom prst="rect">
            <a:avLst/>
          </a:prstGeom>
          <a:noFill/>
          <a:ln>
            <a:noFill/>
          </a:ln>
        </p:spPr>
      </p:pic>
      <p:sp>
        <p:nvSpPr>
          <p:cNvPr id="328" name="Google Shape;328;p17"/>
          <p:cNvSpPr/>
          <p:nvPr/>
        </p:nvSpPr>
        <p:spPr>
          <a:xfrm>
            <a:off x="4801763" y="2701637"/>
            <a:ext cx="717512" cy="30250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9" name="Google Shape;329;p17"/>
          <p:cNvSpPr/>
          <p:nvPr/>
        </p:nvSpPr>
        <p:spPr>
          <a:xfrm>
            <a:off x="6769231" y="2701637"/>
            <a:ext cx="717512" cy="30250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0" name="Google Shape;330;p17"/>
          <p:cNvSpPr/>
          <p:nvPr/>
        </p:nvSpPr>
        <p:spPr>
          <a:xfrm>
            <a:off x="7699123" y="1844669"/>
            <a:ext cx="717512" cy="30250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8"/>
          <p:cNvSpPr txBox="1">
            <a:spLocks noGrp="1"/>
          </p:cNvSpPr>
          <p:nvPr>
            <p:ph type="ctrTitle"/>
          </p:nvPr>
        </p:nvSpPr>
        <p:spPr>
          <a:xfrm>
            <a:off x="495787" y="741177"/>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135714"/>
              </a:lnSpc>
              <a:spcBef>
                <a:spcPts val="0"/>
              </a:spcBef>
              <a:spcAft>
                <a:spcPts val="0"/>
              </a:spcAft>
              <a:buClr>
                <a:schemeClr val="dk1"/>
              </a:buClr>
              <a:buSzPts val="3200"/>
              <a:buNone/>
            </a:pPr>
            <a:r>
              <a:rPr lang="zh-HK" sz="5400" b="1" i="0" u="none" strike="noStrike" cap="none">
                <a:solidFill>
                  <a:srgbClr val="1A1A1A"/>
                </a:solidFill>
                <a:latin typeface="Calibri"/>
                <a:ea typeface="Calibri"/>
                <a:cs typeface="Calibri"/>
                <a:sym typeface="Calibri"/>
              </a:rPr>
              <a:t>Heatmap</a:t>
            </a:r>
            <a:endParaRPr sz="2800">
              <a:highlight>
                <a:srgbClr val="FFFFFF"/>
              </a:highlight>
            </a:endParaRPr>
          </a:p>
        </p:txBody>
      </p:sp>
      <p:sp>
        <p:nvSpPr>
          <p:cNvPr id="336" name="Google Shape;336;p18"/>
          <p:cNvSpPr txBox="1">
            <a:spLocks noGrp="1"/>
          </p:cNvSpPr>
          <p:nvPr>
            <p:ph type="subTitle" idx="1"/>
          </p:nvPr>
        </p:nvSpPr>
        <p:spPr>
          <a:xfrm>
            <a:off x="4343381" y="4347574"/>
            <a:ext cx="7714711" cy="3179318"/>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400"/>
              <a:buNone/>
            </a:pPr>
            <a:r>
              <a:rPr lang="zh-HK" sz="2000">
                <a:highlight>
                  <a:srgbClr val="FFFFFF"/>
                </a:highlight>
                <a:latin typeface="Calibri"/>
                <a:ea typeface="Calibri"/>
                <a:cs typeface="Calibri"/>
                <a:sym typeface="Calibri"/>
              </a:rPr>
              <a:t>4. </a:t>
            </a:r>
            <a:r>
              <a:rPr lang="zh-HK" sz="2000" b="1">
                <a:highlight>
                  <a:srgbClr val="FFFFFF"/>
                </a:highlight>
                <a:latin typeface="Calibri"/>
                <a:ea typeface="Calibri"/>
                <a:cs typeface="Calibri"/>
                <a:sym typeface="Calibri"/>
              </a:rPr>
              <a:t>Volume in ml </a:t>
            </a:r>
            <a:r>
              <a:rPr lang="zh-HK" sz="2000">
                <a:highlight>
                  <a:srgbClr val="FFFFFF"/>
                </a:highlight>
                <a:latin typeface="Calibri"/>
                <a:ea typeface="Calibri"/>
                <a:cs typeface="Calibri"/>
                <a:sym typeface="Calibri"/>
              </a:rPr>
              <a:t>is </a:t>
            </a:r>
            <a:r>
              <a:rPr lang="zh-HK" sz="2000" b="1">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lang="zh-HK" sz="2000" b="1">
                <a:highlight>
                  <a:srgbClr val="FFFFFF"/>
                </a:highlight>
                <a:latin typeface="Calibri"/>
                <a:ea typeface="Calibri"/>
                <a:cs typeface="Calibri"/>
                <a:sym typeface="Calibri"/>
              </a:rPr>
              <a:t>price per ml (-0.796)</a:t>
            </a:r>
            <a:endParaRPr/>
          </a:p>
          <a:p>
            <a:pPr marL="50800" lvl="0" indent="0" algn="l" rtl="0">
              <a:lnSpc>
                <a:spcPct val="90000"/>
              </a:lnSpc>
              <a:spcBef>
                <a:spcPts val="1000"/>
              </a:spcBef>
              <a:spcAft>
                <a:spcPts val="0"/>
              </a:spcAft>
              <a:buSzPts val="2400"/>
              <a:buNone/>
            </a:pPr>
            <a:r>
              <a:rPr lang="zh-HK" sz="2000">
                <a:highlight>
                  <a:srgbClr val="FFFFFF"/>
                </a:highlight>
                <a:latin typeface="Calibri"/>
                <a:ea typeface="Calibri"/>
                <a:cs typeface="Calibri"/>
                <a:sym typeface="Calibri"/>
              </a:rPr>
              <a:t>    Product volume </a:t>
            </a:r>
            <a:r>
              <a:rPr lang="zh-HK" sz="2000" u="sng">
                <a:highlight>
                  <a:srgbClr val="FFFFFF"/>
                </a:highlight>
                <a:latin typeface="Calibri"/>
                <a:ea typeface="Calibri"/>
                <a:cs typeface="Calibri"/>
                <a:sym typeface="Calibri"/>
              </a:rPr>
              <a:t>increases</a:t>
            </a:r>
            <a:r>
              <a:rPr lang="zh-HK" sz="2000">
                <a:highlight>
                  <a:srgbClr val="FFFFFF"/>
                </a:highlight>
                <a:latin typeface="Calibri"/>
                <a:ea typeface="Calibri"/>
                <a:cs typeface="Calibri"/>
                <a:sym typeface="Calibri"/>
              </a:rPr>
              <a:t>, the price per milliliter tends to </a:t>
            </a:r>
            <a:r>
              <a:rPr lang="zh-HK" sz="2000" u="sng">
                <a:highlight>
                  <a:srgbClr val="FFFFFF"/>
                </a:highlight>
                <a:latin typeface="Calibri"/>
                <a:ea typeface="Calibri"/>
                <a:cs typeface="Calibri"/>
                <a:sym typeface="Calibri"/>
              </a:rPr>
              <a:t>decrease</a:t>
            </a:r>
            <a:r>
              <a:rPr lang="zh-HK" sz="2000">
                <a:highlight>
                  <a:srgbClr val="FFFFFF"/>
                </a:highlight>
                <a:latin typeface="Calibri"/>
                <a:ea typeface="Calibri"/>
                <a:cs typeface="Calibri"/>
                <a:sym typeface="Calibri"/>
              </a:rPr>
              <a:t>.</a:t>
            </a:r>
            <a:endParaRPr/>
          </a:p>
          <a:p>
            <a:pPr marL="50800" lvl="0" indent="0" algn="l" rtl="0">
              <a:lnSpc>
                <a:spcPct val="90000"/>
              </a:lnSpc>
              <a:spcBef>
                <a:spcPts val="1000"/>
              </a:spcBef>
              <a:spcAft>
                <a:spcPts val="0"/>
              </a:spcAft>
              <a:buSzPts val="2400"/>
              <a:buNone/>
            </a:pPr>
            <a:r>
              <a:rPr lang="zh-HK" sz="2000">
                <a:highlight>
                  <a:srgbClr val="FFFFFF"/>
                </a:highlight>
                <a:latin typeface="Calibri"/>
                <a:ea typeface="Calibri"/>
                <a:cs typeface="Calibri"/>
                <a:sym typeface="Calibri"/>
              </a:rPr>
              <a:t>5. </a:t>
            </a:r>
            <a:r>
              <a:rPr lang="zh-HK" sz="2000" b="1">
                <a:highlight>
                  <a:srgbClr val="FFFFFF"/>
                </a:highlight>
                <a:latin typeface="Calibri"/>
                <a:ea typeface="Calibri"/>
                <a:cs typeface="Calibri"/>
                <a:sym typeface="Calibri"/>
              </a:rPr>
              <a:t>No. of reviews </a:t>
            </a:r>
            <a:r>
              <a:rPr lang="zh-HK" sz="2000">
                <a:highlight>
                  <a:srgbClr val="FFFFFF"/>
                </a:highlight>
                <a:latin typeface="Calibri"/>
                <a:ea typeface="Calibri"/>
                <a:cs typeface="Calibri"/>
                <a:sym typeface="Calibri"/>
              </a:rPr>
              <a:t>is </a:t>
            </a:r>
            <a:r>
              <a:rPr lang="zh-HK" sz="2000" b="1">
                <a:highlight>
                  <a:srgbClr val="FFFFFF"/>
                </a:highlight>
                <a:latin typeface="Calibri"/>
                <a:ea typeface="Calibri"/>
                <a:cs typeface="Calibri"/>
                <a:sym typeface="Calibri"/>
              </a:rPr>
              <a:t>highly correlated </a:t>
            </a:r>
            <a:r>
              <a:rPr lang="zh-HK" sz="2000">
                <a:highlight>
                  <a:srgbClr val="FFFFFF"/>
                </a:highlight>
                <a:latin typeface="Calibri"/>
                <a:ea typeface="Calibri"/>
                <a:cs typeface="Calibri"/>
                <a:sym typeface="Calibri"/>
              </a:rPr>
              <a:t>with </a:t>
            </a:r>
            <a:r>
              <a:rPr lang="zh-HK" sz="2000" b="1">
                <a:highlight>
                  <a:srgbClr val="FFFFFF"/>
                </a:highlight>
                <a:latin typeface="Calibri"/>
                <a:ea typeface="Calibri"/>
                <a:cs typeface="Calibri"/>
                <a:sym typeface="Calibri"/>
              </a:rPr>
              <a:t>sale in 30 days (0.721)</a:t>
            </a:r>
            <a:endParaRPr/>
          </a:p>
          <a:p>
            <a:pPr marL="50800" lvl="0" indent="0" algn="l" rtl="0">
              <a:lnSpc>
                <a:spcPct val="90000"/>
              </a:lnSpc>
              <a:spcBef>
                <a:spcPts val="1000"/>
              </a:spcBef>
              <a:spcAft>
                <a:spcPts val="0"/>
              </a:spcAft>
              <a:buSzPts val="2400"/>
              <a:buNone/>
            </a:pPr>
            <a:r>
              <a:rPr lang="zh-HK" sz="2000" b="1">
                <a:highlight>
                  <a:srgbClr val="FFFFFF"/>
                </a:highlight>
                <a:latin typeface="Calibri"/>
                <a:ea typeface="Calibri"/>
                <a:cs typeface="Calibri"/>
                <a:sym typeface="Calibri"/>
              </a:rPr>
              <a:t>    </a:t>
            </a:r>
            <a:r>
              <a:rPr lang="zh-HK" sz="2000">
                <a:highlight>
                  <a:srgbClr val="FFFFFF"/>
                </a:highlight>
                <a:latin typeface="Calibri"/>
                <a:ea typeface="Calibri"/>
                <a:cs typeface="Calibri"/>
                <a:sym typeface="Calibri"/>
              </a:rPr>
              <a:t>As the number of reviews increases, sales tend to increase as well.</a:t>
            </a:r>
            <a:endParaRPr/>
          </a:p>
          <a:p>
            <a:pPr marL="50800" lvl="0" indent="0" algn="l" rtl="0">
              <a:lnSpc>
                <a:spcPct val="90000"/>
              </a:lnSpc>
              <a:spcBef>
                <a:spcPts val="1000"/>
              </a:spcBef>
              <a:spcAft>
                <a:spcPts val="0"/>
              </a:spcAft>
              <a:buSzPts val="2400"/>
              <a:buNone/>
            </a:pPr>
            <a:endParaRPr sz="1800">
              <a:highlight>
                <a:srgbClr val="FFFFFF"/>
              </a:highlight>
              <a:latin typeface="Calibri"/>
              <a:ea typeface="Calibri"/>
              <a:cs typeface="Calibri"/>
              <a:sym typeface="Calibri"/>
            </a:endParaRPr>
          </a:p>
          <a:p>
            <a:pPr marL="50800" lvl="0" indent="0" algn="l" rtl="0">
              <a:lnSpc>
                <a:spcPct val="90000"/>
              </a:lnSpc>
              <a:spcBef>
                <a:spcPts val="1000"/>
              </a:spcBef>
              <a:spcAft>
                <a:spcPts val="0"/>
              </a:spcAft>
              <a:buSzPts val="2400"/>
              <a:buNone/>
            </a:pPr>
            <a:endParaRPr sz="1800" b="1">
              <a:highlight>
                <a:srgbClr val="FFFFFF"/>
              </a:highlight>
              <a:latin typeface="Calibri"/>
              <a:ea typeface="Calibri"/>
              <a:cs typeface="Calibri"/>
              <a:sym typeface="Calibri"/>
            </a:endParaRPr>
          </a:p>
        </p:txBody>
      </p:sp>
      <p:pic>
        <p:nvPicPr>
          <p:cNvPr id="337" name="Google Shape;337;p18"/>
          <p:cNvPicPr preferRelativeResize="0"/>
          <p:nvPr/>
        </p:nvPicPr>
        <p:blipFill rotWithShape="1">
          <a:blip r:embed="rId3">
            <a:alphaModFix/>
          </a:blip>
          <a:srcRect/>
          <a:stretch/>
        </p:blipFill>
        <p:spPr>
          <a:xfrm>
            <a:off x="29651" y="2473261"/>
            <a:ext cx="3961614" cy="3336359"/>
          </a:xfrm>
          <a:prstGeom prst="rect">
            <a:avLst/>
          </a:prstGeom>
          <a:noFill/>
          <a:ln>
            <a:noFill/>
          </a:ln>
        </p:spPr>
      </p:pic>
      <p:pic>
        <p:nvPicPr>
          <p:cNvPr id="338" name="Google Shape;338;p18"/>
          <p:cNvPicPr preferRelativeResize="0"/>
          <p:nvPr/>
        </p:nvPicPr>
        <p:blipFill rotWithShape="1">
          <a:blip r:embed="rId4">
            <a:alphaModFix/>
          </a:blip>
          <a:srcRect/>
          <a:stretch/>
        </p:blipFill>
        <p:spPr>
          <a:xfrm>
            <a:off x="4053151" y="1020672"/>
            <a:ext cx="8109198" cy="2770258"/>
          </a:xfrm>
          <a:prstGeom prst="rect">
            <a:avLst/>
          </a:prstGeom>
          <a:noFill/>
          <a:ln>
            <a:noFill/>
          </a:ln>
        </p:spPr>
      </p:pic>
      <p:sp>
        <p:nvSpPr>
          <p:cNvPr id="339" name="Google Shape;339;p18"/>
          <p:cNvSpPr/>
          <p:nvPr/>
        </p:nvSpPr>
        <p:spPr>
          <a:xfrm>
            <a:off x="7685269" y="3248769"/>
            <a:ext cx="752147" cy="302503"/>
          </a:xfrm>
          <a:prstGeom prst="ellipse">
            <a:avLst/>
          </a:prstGeom>
          <a:noFill/>
          <a:ln w="539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0" name="Google Shape;340;p18"/>
          <p:cNvSpPr/>
          <p:nvPr/>
        </p:nvSpPr>
        <p:spPr>
          <a:xfrm>
            <a:off x="11342869" y="2659950"/>
            <a:ext cx="752147" cy="302503"/>
          </a:xfrm>
          <a:prstGeom prst="ellipse">
            <a:avLst/>
          </a:prstGeom>
          <a:noFill/>
          <a:ln w="539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0a7bc9c348_0_62"/>
          <p:cNvSpPr txBox="1">
            <a:spLocks noGrp="1"/>
          </p:cNvSpPr>
          <p:nvPr>
            <p:ph type="ctrTitle"/>
          </p:nvPr>
        </p:nvSpPr>
        <p:spPr>
          <a:xfrm>
            <a:off x="1524000" y="2145688"/>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750"/>
              </a:spcBef>
              <a:spcAft>
                <a:spcPts val="0"/>
              </a:spcAft>
              <a:buSzPts val="6000"/>
              <a:buNone/>
            </a:pPr>
            <a:r>
              <a:rPr lang="zh-HK" b="1">
                <a:solidFill>
                  <a:srgbClr val="184037"/>
                </a:solidFill>
              </a:rPr>
              <a:t>Data Visualization</a:t>
            </a:r>
            <a:endParaRPr b="1">
              <a:solidFill>
                <a:srgbClr val="184037"/>
              </a:solidFill>
            </a:endParaRPr>
          </a:p>
          <a:p>
            <a:pPr marL="0" lvl="0" indent="0" algn="ctr" rtl="0">
              <a:lnSpc>
                <a:spcPct val="90000"/>
              </a:lnSpc>
              <a:spcBef>
                <a:spcPts val="750"/>
              </a:spcBef>
              <a:spcAft>
                <a:spcPts val="0"/>
              </a:spcAft>
              <a:buClr>
                <a:srgbClr val="083329"/>
              </a:buClr>
              <a:buSzPts val="1200"/>
              <a:buFont typeface="Arial"/>
              <a:buNone/>
            </a:pPr>
            <a:r>
              <a:rPr lang="zh-HK" b="1">
                <a:solidFill>
                  <a:srgbClr val="184037"/>
                </a:solidFill>
              </a:rPr>
              <a:t>with a Dashboard</a:t>
            </a:r>
            <a:endParaRPr/>
          </a:p>
        </p:txBody>
      </p:sp>
      <p:sp>
        <p:nvSpPr>
          <p:cNvPr id="346" name="Google Shape;346;g30a7bc9c348_0_62"/>
          <p:cNvSpPr/>
          <p:nvPr/>
        </p:nvSpPr>
        <p:spPr>
          <a:xfrm rot="-4995232">
            <a:off x="297436" y="623406"/>
            <a:ext cx="2987988" cy="2987988"/>
          </a:xfrm>
          <a:prstGeom prst="arc">
            <a:avLst>
              <a:gd name="adj1" fmla="val 14455503"/>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7" name="Google Shape;347;g30a7bc9c348_0_62"/>
          <p:cNvSpPr/>
          <p:nvPr/>
        </p:nvSpPr>
        <p:spPr>
          <a:xfrm rot="6269048">
            <a:off x="8717891" y="3339291"/>
            <a:ext cx="2987863" cy="2987863"/>
          </a:xfrm>
          <a:prstGeom prst="arc">
            <a:avLst>
              <a:gd name="adj1" fmla="val 14441841"/>
              <a:gd name="adj2" fmla="val 0"/>
            </a:avLst>
          </a:prstGeom>
          <a:noFill/>
          <a:ln w="127000" cap="rnd" cmpd="sng">
            <a:solidFill>
              <a:schemeClr val="accent4">
                <a:alpha val="9294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a:spLocks noGrp="1"/>
          </p:cNvSpPr>
          <p:nvPr>
            <p:ph type="ctrTitle"/>
          </p:nvPr>
        </p:nvSpPr>
        <p:spPr>
          <a:xfrm>
            <a:off x="491595" y="394853"/>
            <a:ext cx="11381749" cy="913851"/>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Dashboard</a:t>
            </a:r>
            <a:endParaRPr sz="3600" b="1">
              <a:solidFill>
                <a:srgbClr val="1A1A1A"/>
              </a:solidFill>
              <a:latin typeface="Calibri"/>
              <a:ea typeface="Calibri"/>
              <a:cs typeface="Calibri"/>
              <a:sym typeface="Calibri"/>
            </a:endParaRPr>
          </a:p>
        </p:txBody>
      </p:sp>
      <p:sp>
        <p:nvSpPr>
          <p:cNvPr id="353" name="Google Shape;353;p28"/>
          <p:cNvSpPr txBox="1">
            <a:spLocks noGrp="1"/>
          </p:cNvSpPr>
          <p:nvPr>
            <p:ph type="subTitle" idx="1"/>
          </p:nvPr>
        </p:nvSpPr>
        <p:spPr>
          <a:xfrm>
            <a:off x="491600" y="1677500"/>
            <a:ext cx="11042700" cy="4326000"/>
          </a:xfrm>
          <a:prstGeom prst="rect">
            <a:avLst/>
          </a:prstGeom>
          <a:noFill/>
          <a:ln>
            <a:noFill/>
          </a:ln>
        </p:spPr>
        <p:txBody>
          <a:bodyPr spcFirstLastPara="1" wrap="square" lIns="91425" tIns="45700" rIns="91425" bIns="45700" anchor="t" anchorCtr="0">
            <a:normAutofit fontScale="40000" lnSpcReduction="20000"/>
          </a:bodyPr>
          <a:lstStyle/>
          <a:p>
            <a:pPr marL="88345" lvl="0" indent="0" algn="l" rtl="0">
              <a:lnSpc>
                <a:spcPct val="135714"/>
              </a:lnSpc>
              <a:spcBef>
                <a:spcPts val="0"/>
              </a:spcBef>
              <a:spcAft>
                <a:spcPts val="0"/>
              </a:spcAft>
              <a:buClr>
                <a:schemeClr val="dk1"/>
              </a:buClr>
              <a:buSzPct val="46956"/>
              <a:buNone/>
            </a:pPr>
            <a:r>
              <a:rPr lang="zh-HK" sz="5750" b="1" dirty="0">
                <a:highlight>
                  <a:srgbClr val="FFFFFF"/>
                </a:highlight>
              </a:rPr>
              <a:t>Sales Revenue </a:t>
            </a:r>
            <a:r>
              <a:rPr lang="zh-HK" sz="5750" dirty="0">
                <a:highlight>
                  <a:srgbClr val="FFFFFF"/>
                </a:highlight>
              </a:rPr>
              <a:t>= product price*sale in 30 days</a:t>
            </a:r>
            <a:endParaRPr sz="5750" dirty="0">
              <a:highlight>
                <a:srgbClr val="FFFFFF"/>
              </a:highlight>
            </a:endParaRPr>
          </a:p>
          <a:p>
            <a:pPr marL="88345" lvl="0" indent="0" algn="l" rtl="0">
              <a:lnSpc>
                <a:spcPct val="135714"/>
              </a:lnSpc>
              <a:spcBef>
                <a:spcPts val="0"/>
              </a:spcBef>
              <a:spcAft>
                <a:spcPts val="0"/>
              </a:spcAft>
              <a:buClr>
                <a:schemeClr val="dk1"/>
              </a:buClr>
              <a:buSzPct val="46956"/>
              <a:buNone/>
            </a:pPr>
            <a:r>
              <a:rPr lang="zh-HK" sz="5750" b="1" dirty="0">
                <a:highlight>
                  <a:schemeClr val="lt1"/>
                </a:highlight>
              </a:rPr>
              <a:t>Popularity</a:t>
            </a:r>
            <a:r>
              <a:rPr lang="zh-HK" sz="5750" dirty="0">
                <a:highlight>
                  <a:schemeClr val="lt1"/>
                </a:highlight>
              </a:rPr>
              <a:t> = rating*no. of reviews / first available date of the products to 2024/9/30</a:t>
            </a:r>
            <a:endParaRPr sz="5750" dirty="0"/>
          </a:p>
          <a:p>
            <a:pPr marL="88345" lvl="0" indent="0" algn="l" rtl="0">
              <a:lnSpc>
                <a:spcPct val="135714"/>
              </a:lnSpc>
              <a:spcBef>
                <a:spcPts val="0"/>
              </a:spcBef>
              <a:spcAft>
                <a:spcPts val="0"/>
              </a:spcAft>
              <a:buClr>
                <a:schemeClr val="dk1"/>
              </a:buClr>
              <a:buSzPct val="46956"/>
              <a:buNone/>
            </a:pPr>
            <a:endParaRPr sz="5750" dirty="0">
              <a:highlight>
                <a:srgbClr val="FFFFFF"/>
              </a:highlight>
            </a:endParaRPr>
          </a:p>
          <a:p>
            <a:pPr marL="0" lvl="0" indent="0" algn="l" rtl="0">
              <a:lnSpc>
                <a:spcPct val="135714"/>
              </a:lnSpc>
              <a:spcBef>
                <a:spcPts val="0"/>
              </a:spcBef>
              <a:spcAft>
                <a:spcPts val="0"/>
              </a:spcAft>
              <a:buClr>
                <a:schemeClr val="dk1"/>
              </a:buClr>
              <a:buSzPct val="38594"/>
              <a:buNone/>
            </a:pPr>
            <a:endParaRPr sz="2700" dirty="0">
              <a:highlight>
                <a:srgbClr val="FFFFFF"/>
              </a:highlight>
            </a:endParaRPr>
          </a:p>
          <a:p>
            <a:pPr marL="0" lvl="0" indent="0" algn="l" rtl="0">
              <a:lnSpc>
                <a:spcPct val="135714"/>
              </a:lnSpc>
              <a:spcBef>
                <a:spcPts val="0"/>
              </a:spcBef>
              <a:spcAft>
                <a:spcPts val="0"/>
              </a:spcAft>
              <a:buClr>
                <a:schemeClr val="dk1"/>
              </a:buClr>
              <a:buSzPct val="38596"/>
              <a:buNone/>
            </a:pPr>
            <a:endParaRPr sz="2700" dirty="0">
              <a:highlight>
                <a:srgbClr val="FFFFFF"/>
              </a:highlight>
            </a:endParaRPr>
          </a:p>
          <a:p>
            <a:pPr marL="0" lvl="0" indent="0" algn="l" rtl="0">
              <a:lnSpc>
                <a:spcPct val="135714"/>
              </a:lnSpc>
              <a:spcBef>
                <a:spcPts val="0"/>
              </a:spcBef>
              <a:spcAft>
                <a:spcPts val="0"/>
              </a:spcAft>
              <a:buClr>
                <a:schemeClr val="dk1"/>
              </a:buClr>
              <a:buSzPct val="28213"/>
              <a:buNone/>
            </a:pPr>
            <a:r>
              <a:rPr lang="zh-HK" sz="3693" dirty="0">
                <a:highlight>
                  <a:srgbClr val="FFFFFF"/>
                </a:highlight>
              </a:rPr>
              <a:t> </a:t>
            </a:r>
            <a:r>
              <a:rPr lang="zh-HK" sz="4800" dirty="0"/>
              <a:t>The Popularity Score offers a </a:t>
            </a:r>
            <a:r>
              <a:rPr lang="zh-HK" sz="4800" b="1" dirty="0"/>
              <a:t>balanced</a:t>
            </a:r>
            <a:r>
              <a:rPr lang="zh-HK" sz="4800" dirty="0"/>
              <a:t> view of product appeal by combining average user ratings with the number of reviews and time since availability. </a:t>
            </a:r>
            <a:endParaRPr sz="4800" dirty="0"/>
          </a:p>
          <a:p>
            <a:pPr marL="0" lvl="0" indent="0" algn="l" rtl="0">
              <a:lnSpc>
                <a:spcPct val="135714"/>
              </a:lnSpc>
              <a:spcBef>
                <a:spcPts val="0"/>
              </a:spcBef>
              <a:spcAft>
                <a:spcPts val="0"/>
              </a:spcAft>
              <a:buClr>
                <a:schemeClr val="dk1"/>
              </a:buClr>
              <a:buSzPts val="417"/>
              <a:buNone/>
            </a:pPr>
            <a:r>
              <a:rPr lang="zh-HK" sz="4800" dirty="0"/>
              <a:t>This metric helps to:</a:t>
            </a:r>
            <a:endParaRPr sz="4800" dirty="0"/>
          </a:p>
          <a:p>
            <a:pPr marL="457200" lvl="0" indent="-350520" algn="l" rtl="0">
              <a:lnSpc>
                <a:spcPct val="115000"/>
              </a:lnSpc>
              <a:spcBef>
                <a:spcPts val="600"/>
              </a:spcBef>
              <a:spcAft>
                <a:spcPts val="0"/>
              </a:spcAft>
              <a:buSzPct val="100000"/>
              <a:buFont typeface="Roboto"/>
              <a:buChar char="●"/>
            </a:pPr>
            <a:r>
              <a:rPr lang="zh-HK" sz="4800" b="1" dirty="0"/>
              <a:t>Mitigate Rating Bias:</a:t>
            </a:r>
            <a:r>
              <a:rPr lang="zh-HK" sz="4800" dirty="0"/>
              <a:t> High ratings alone can misrepresent a product's popularity.</a:t>
            </a:r>
            <a:endParaRPr sz="4800" dirty="0"/>
          </a:p>
          <a:p>
            <a:pPr marL="457200" lvl="0" indent="-350520" algn="l" rtl="0">
              <a:lnSpc>
                <a:spcPct val="115000"/>
              </a:lnSpc>
              <a:spcBef>
                <a:spcPts val="0"/>
              </a:spcBef>
              <a:spcAft>
                <a:spcPts val="0"/>
              </a:spcAft>
              <a:buSzPct val="100000"/>
              <a:buFont typeface="Roboto"/>
              <a:buChar char="●"/>
            </a:pPr>
            <a:r>
              <a:rPr lang="zh-HK" sz="4800" b="1" dirty="0"/>
              <a:t>Reflect Trendiness: </a:t>
            </a:r>
            <a:r>
              <a:rPr lang="zh-HK" sz="4800" dirty="0"/>
              <a:t>It captures genuine popularity trends beyond just raw ratings.</a:t>
            </a:r>
            <a:endParaRPr sz="4800" dirty="0"/>
          </a:p>
          <a:p>
            <a:pPr marL="457200" lvl="0" indent="-350520" algn="l" rtl="0">
              <a:lnSpc>
                <a:spcPct val="115000"/>
              </a:lnSpc>
              <a:spcBef>
                <a:spcPts val="0"/>
              </a:spcBef>
              <a:spcAft>
                <a:spcPts val="0"/>
              </a:spcAft>
              <a:buSzPct val="100000"/>
              <a:buFont typeface="Roboto"/>
              <a:buChar char="●"/>
            </a:pPr>
            <a:r>
              <a:rPr lang="zh-HK" sz="4800" b="1" dirty="0"/>
              <a:t>Provide Comprehensive Insights: </a:t>
            </a:r>
            <a:r>
              <a:rPr lang="zh-HK" sz="4800" dirty="0"/>
              <a:t>By factoring in average ratings, review counts, and the duration of availability, it reveals a clearer picture of a product's market standing.</a:t>
            </a:r>
            <a:endParaRPr sz="4800" dirty="0"/>
          </a:p>
          <a:p>
            <a:pPr marL="0" lvl="0" indent="0" algn="l" rtl="0">
              <a:lnSpc>
                <a:spcPct val="135714"/>
              </a:lnSpc>
              <a:spcBef>
                <a:spcPts val="600"/>
              </a:spcBef>
              <a:spcAft>
                <a:spcPts val="0"/>
              </a:spcAft>
              <a:buClr>
                <a:schemeClr val="dk1"/>
              </a:buClr>
              <a:buSzPct val="38594"/>
              <a:buNone/>
            </a:pPr>
            <a:endParaRPr sz="2700" dirty="0">
              <a:highlight>
                <a:srgbClr val="FFFFFF"/>
              </a:highlight>
            </a:endParaRPr>
          </a:p>
          <a:p>
            <a:pPr marL="0" lvl="0" indent="0" algn="ctr" rtl="0">
              <a:lnSpc>
                <a:spcPct val="90000"/>
              </a:lnSpc>
              <a:spcBef>
                <a:spcPts val="0"/>
              </a:spcBef>
              <a:spcAft>
                <a:spcPts val="0"/>
              </a:spcAft>
              <a:buClr>
                <a:schemeClr val="dk1"/>
              </a:buClr>
              <a:buSzPct val="100000"/>
              <a:buNone/>
            </a:pPr>
            <a:endParaRPr dirty="0"/>
          </a:p>
        </p:txBody>
      </p:sp>
      <p:pic>
        <p:nvPicPr>
          <p:cNvPr id="354" name="Google Shape;354;p28"/>
          <p:cNvPicPr preferRelativeResize="0"/>
          <p:nvPr/>
        </p:nvPicPr>
        <p:blipFill rotWithShape="1">
          <a:blip r:embed="rId3">
            <a:alphaModFix/>
          </a:blip>
          <a:srcRect/>
          <a:stretch/>
        </p:blipFill>
        <p:spPr>
          <a:xfrm>
            <a:off x="9653825" y="697350"/>
            <a:ext cx="1288425" cy="1247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30a7bc9c348_0_69"/>
          <p:cNvSpPr txBox="1">
            <a:spLocks noGrp="1"/>
          </p:cNvSpPr>
          <p:nvPr>
            <p:ph type="ctrTitle"/>
          </p:nvPr>
        </p:nvSpPr>
        <p:spPr>
          <a:xfrm>
            <a:off x="1524000" y="2145688"/>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750"/>
              </a:spcBef>
              <a:spcAft>
                <a:spcPts val="0"/>
              </a:spcAft>
              <a:buSzPts val="6000"/>
              <a:buNone/>
            </a:pPr>
            <a:r>
              <a:rPr lang="zh-HK" b="1">
                <a:solidFill>
                  <a:srgbClr val="184037"/>
                </a:solidFill>
              </a:rPr>
              <a:t>Sentiment Analysis on Customer Reviews</a:t>
            </a:r>
            <a:endParaRPr/>
          </a:p>
        </p:txBody>
      </p:sp>
      <p:sp>
        <p:nvSpPr>
          <p:cNvPr id="360" name="Google Shape;360;g30a7bc9c348_0_69"/>
          <p:cNvSpPr/>
          <p:nvPr/>
        </p:nvSpPr>
        <p:spPr>
          <a:xfrm rot="-4995232">
            <a:off x="297436" y="623406"/>
            <a:ext cx="2987988" cy="2987988"/>
          </a:xfrm>
          <a:prstGeom prst="arc">
            <a:avLst>
              <a:gd name="adj1" fmla="val 14455503"/>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1" name="Google Shape;361;g30a7bc9c348_0_69"/>
          <p:cNvSpPr/>
          <p:nvPr/>
        </p:nvSpPr>
        <p:spPr>
          <a:xfrm rot="6269048">
            <a:off x="8717891" y="3339291"/>
            <a:ext cx="2987863" cy="2987863"/>
          </a:xfrm>
          <a:prstGeom prst="arc">
            <a:avLst>
              <a:gd name="adj1" fmla="val 14441841"/>
              <a:gd name="adj2" fmla="val 0"/>
            </a:avLst>
          </a:prstGeom>
          <a:noFill/>
          <a:ln w="127000" cap="rnd" cmpd="sng">
            <a:solidFill>
              <a:schemeClr val="accent4">
                <a:alpha val="9294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0"/>
          <p:cNvPicPr preferRelativeResize="0"/>
          <p:nvPr/>
        </p:nvPicPr>
        <p:blipFill rotWithShape="1">
          <a:blip r:embed="rId3">
            <a:alphaModFix/>
          </a:blip>
          <a:srcRect/>
          <a:stretch/>
        </p:blipFill>
        <p:spPr>
          <a:xfrm>
            <a:off x="733675" y="3119998"/>
            <a:ext cx="8856799" cy="3597901"/>
          </a:xfrm>
          <a:prstGeom prst="rect">
            <a:avLst/>
          </a:prstGeom>
          <a:noFill/>
          <a:ln>
            <a:noFill/>
          </a:ln>
        </p:spPr>
      </p:pic>
      <p:sp>
        <p:nvSpPr>
          <p:cNvPr id="367" name="Google Shape;367;p30"/>
          <p:cNvSpPr txBox="1">
            <a:spLocks noGrp="1"/>
          </p:cNvSpPr>
          <p:nvPr>
            <p:ph type="ctrTitle"/>
          </p:nvPr>
        </p:nvSpPr>
        <p:spPr>
          <a:xfrm>
            <a:off x="515639" y="331444"/>
            <a:ext cx="9144000" cy="8160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Introduction of Review</a:t>
            </a:r>
            <a:r>
              <a:rPr lang="zh-HK" sz="5000" b="1"/>
              <a:t>s </a:t>
            </a:r>
            <a:r>
              <a:rPr lang="zh-HK" sz="5000" b="1">
                <a:latin typeface="Calibri"/>
                <a:ea typeface="Calibri"/>
                <a:cs typeface="Calibri"/>
                <a:sym typeface="Calibri"/>
              </a:rPr>
              <a:t>Dataset</a:t>
            </a:r>
            <a:endParaRPr sz="5000">
              <a:latin typeface="Calibri"/>
              <a:ea typeface="Calibri"/>
              <a:cs typeface="Calibri"/>
              <a:sym typeface="Calibri"/>
            </a:endParaRPr>
          </a:p>
        </p:txBody>
      </p:sp>
      <p:sp>
        <p:nvSpPr>
          <p:cNvPr id="368" name="Google Shape;368;p30"/>
          <p:cNvSpPr txBox="1">
            <a:spLocks noGrp="1"/>
          </p:cNvSpPr>
          <p:nvPr>
            <p:ph type="subTitle" idx="1"/>
          </p:nvPr>
        </p:nvSpPr>
        <p:spPr>
          <a:xfrm>
            <a:off x="363250" y="1073050"/>
            <a:ext cx="11901600" cy="20934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1000"/>
              </a:spcBef>
              <a:spcAft>
                <a:spcPts val="0"/>
              </a:spcAft>
              <a:buSzPts val="2400"/>
              <a:buFont typeface="Arial"/>
              <a:buChar char="•"/>
            </a:pPr>
            <a:r>
              <a:rPr lang="zh-HK" sz="2000" b="0" i="0">
                <a:latin typeface="Calibri"/>
                <a:ea typeface="Calibri"/>
                <a:cs typeface="Calibri"/>
                <a:sym typeface="Calibri"/>
              </a:rPr>
              <a:t>Selection Criteria: Over the past 30 da</a:t>
            </a:r>
            <a:r>
              <a:rPr lang="zh-HK" sz="2000"/>
              <a:t>ys and a</a:t>
            </a:r>
            <a:r>
              <a:rPr lang="zh-HK" sz="2000" b="0" i="0">
                <a:latin typeface="Calibri"/>
                <a:ea typeface="Calibri"/>
                <a:cs typeface="Calibri"/>
                <a:sym typeface="Calibri"/>
              </a:rPr>
              <a:t>mong the 11 </a:t>
            </a:r>
            <a:r>
              <a:rPr lang="zh-HK" sz="2000"/>
              <a:t>well-known brands,</a:t>
            </a:r>
            <a:br>
              <a:rPr lang="zh-HK" sz="2000"/>
            </a:br>
            <a:r>
              <a:rPr lang="zh-HK" sz="2000"/>
              <a:t>t</a:t>
            </a:r>
            <a:r>
              <a:rPr lang="zh-HK" sz="2000" b="0" i="0">
                <a:latin typeface="Calibri"/>
                <a:ea typeface="Calibri"/>
                <a:cs typeface="Calibri"/>
                <a:sym typeface="Calibri"/>
              </a:rPr>
              <a:t>he </a:t>
            </a:r>
            <a:r>
              <a:rPr lang="zh-HK" sz="2000" b="1"/>
              <a:t>b</a:t>
            </a:r>
            <a:r>
              <a:rPr lang="zh-HK" sz="2000" b="1" i="0">
                <a:latin typeface="Calibri"/>
                <a:ea typeface="Calibri"/>
                <a:cs typeface="Calibri"/>
                <a:sym typeface="Calibri"/>
              </a:rPr>
              <a:t>est-selling product</a:t>
            </a:r>
            <a:r>
              <a:rPr lang="zh-HK" sz="2000" b="0" i="0">
                <a:latin typeface="Calibri"/>
                <a:ea typeface="Calibri"/>
                <a:cs typeface="Calibri"/>
                <a:sym typeface="Calibri"/>
              </a:rPr>
              <a:t> </a:t>
            </a:r>
            <a:r>
              <a:rPr lang="zh-HK" sz="2000"/>
              <a:t>in</a:t>
            </a:r>
            <a:r>
              <a:rPr lang="zh-HK" sz="2000" b="0" i="0">
                <a:latin typeface="Calibri"/>
                <a:ea typeface="Calibri"/>
                <a:cs typeface="Calibri"/>
                <a:sym typeface="Calibri"/>
              </a:rPr>
              <a:t> each of the </a:t>
            </a:r>
            <a:r>
              <a:rPr lang="zh-HK" sz="2000" b="1" i="0">
                <a:latin typeface="Calibri"/>
                <a:ea typeface="Calibri"/>
                <a:cs typeface="Calibri"/>
                <a:sym typeface="Calibri"/>
              </a:rPr>
              <a:t>4 categories (Sha</a:t>
            </a:r>
            <a:r>
              <a:rPr lang="zh-HK" sz="2000" b="1"/>
              <a:t>mpoo, Conditioner, Treatments, Styling)</a:t>
            </a:r>
            <a:endParaRPr/>
          </a:p>
          <a:p>
            <a:pPr marL="457200" lvl="0" indent="-406400" algn="l" rtl="0">
              <a:lnSpc>
                <a:spcPct val="90000"/>
              </a:lnSpc>
              <a:spcBef>
                <a:spcPts val="1000"/>
              </a:spcBef>
              <a:spcAft>
                <a:spcPts val="0"/>
              </a:spcAft>
              <a:buSzPts val="2400"/>
              <a:buFont typeface="Arial"/>
              <a:buChar char="•"/>
            </a:pPr>
            <a:r>
              <a:rPr lang="zh-HK" sz="2000" b="0" i="0">
                <a:latin typeface="Calibri"/>
                <a:ea typeface="Calibri"/>
                <a:cs typeface="Calibri"/>
                <a:sym typeface="Calibri"/>
              </a:rPr>
              <a:t>Data Captured: Customer reviews based on </a:t>
            </a:r>
            <a:r>
              <a:rPr lang="zh-HK" sz="2000" b="1" i="0">
                <a:latin typeface="Calibri"/>
                <a:ea typeface="Calibri"/>
                <a:cs typeface="Calibri"/>
                <a:sym typeface="Calibri"/>
              </a:rPr>
              <a:t>rating ratios</a:t>
            </a:r>
            <a:endParaRPr/>
          </a:p>
          <a:p>
            <a:pPr marL="457200" lvl="0" indent="-406400" algn="l" rtl="0">
              <a:lnSpc>
                <a:spcPct val="90000"/>
              </a:lnSpc>
              <a:spcBef>
                <a:spcPts val="1000"/>
              </a:spcBef>
              <a:spcAft>
                <a:spcPts val="0"/>
              </a:spcAft>
              <a:buSzPts val="2400"/>
              <a:buFont typeface="Arial"/>
              <a:buChar char="•"/>
            </a:pPr>
            <a:r>
              <a:rPr lang="zh-HK" sz="2000" b="0" i="0">
                <a:latin typeface="Calibri"/>
                <a:ea typeface="Calibri"/>
                <a:cs typeface="Calibri"/>
                <a:sym typeface="Calibri"/>
              </a:rPr>
              <a:t>Total Reviews Collected: 25</a:t>
            </a:r>
            <a:r>
              <a:rPr lang="zh-HK" sz="2000"/>
              <a:t>0 reviews * 4 best sellers = </a:t>
            </a:r>
            <a:r>
              <a:rPr lang="zh-HK" sz="2000" b="1" i="0">
                <a:latin typeface="Calibri"/>
                <a:ea typeface="Calibri"/>
                <a:cs typeface="Calibri"/>
                <a:sym typeface="Calibri"/>
              </a:rPr>
              <a:t>1,000 reviews</a:t>
            </a:r>
            <a:endParaRPr sz="2000" b="1"/>
          </a:p>
          <a:p>
            <a:pPr marL="457200" lvl="0" indent="-406400" algn="l" rtl="0">
              <a:lnSpc>
                <a:spcPct val="90000"/>
              </a:lnSpc>
              <a:spcBef>
                <a:spcPts val="1000"/>
              </a:spcBef>
              <a:spcAft>
                <a:spcPts val="0"/>
              </a:spcAft>
              <a:buSzPts val="2400"/>
              <a:buFont typeface="Arial"/>
              <a:buChar char="•"/>
            </a:pPr>
            <a:r>
              <a:rPr lang="zh-HK" sz="2000" i="0">
                <a:latin typeface="Calibri"/>
                <a:ea typeface="Calibri"/>
                <a:cs typeface="Calibri"/>
                <a:sym typeface="Calibri"/>
              </a:rPr>
              <a:t>3 columns: product</a:t>
            </a:r>
            <a:r>
              <a:rPr lang="zh-HK" sz="2000"/>
              <a:t>_id, rating, review_text</a:t>
            </a:r>
            <a:endParaRPr sz="2500">
              <a:highlight>
                <a:srgbClr val="FFFFFF"/>
              </a:highlight>
            </a:endParaRPr>
          </a:p>
        </p:txBody>
      </p:sp>
      <p:sp>
        <p:nvSpPr>
          <p:cNvPr id="369" name="Google Shape;369;p30"/>
          <p:cNvSpPr/>
          <p:nvPr/>
        </p:nvSpPr>
        <p:spPr>
          <a:xfrm>
            <a:off x="665022" y="5230094"/>
            <a:ext cx="2037236" cy="144366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0" name="Google Shape;370;p30"/>
          <p:cNvCxnSpPr/>
          <p:nvPr/>
        </p:nvCxnSpPr>
        <p:spPr>
          <a:xfrm>
            <a:off x="2702250" y="6230925"/>
            <a:ext cx="1131000" cy="0"/>
          </a:xfrm>
          <a:prstGeom prst="straightConnector1">
            <a:avLst/>
          </a:prstGeom>
          <a:noFill/>
          <a:ln w="28575" cap="flat" cmpd="sng">
            <a:solidFill>
              <a:srgbClr val="FF0000"/>
            </a:solidFill>
            <a:prstDash val="solid"/>
            <a:round/>
            <a:headEnd type="none" w="sm" len="sm"/>
            <a:tailEnd type="triangle" w="med" len="med"/>
          </a:ln>
        </p:spPr>
      </p:cxnSp>
      <p:sp>
        <p:nvSpPr>
          <p:cNvPr id="371" name="Google Shape;371;p30"/>
          <p:cNvSpPr txBox="1"/>
          <p:nvPr/>
        </p:nvSpPr>
        <p:spPr>
          <a:xfrm>
            <a:off x="3794525" y="6035350"/>
            <a:ext cx="3741300" cy="572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1400"/>
              <a:buFont typeface="Arial"/>
              <a:buNone/>
            </a:pPr>
            <a:r>
              <a:rPr lang="zh-HK" sz="1400" b="0" i="0" u="none" strike="noStrike" cap="none">
                <a:solidFill>
                  <a:srgbClr val="FF0000"/>
                </a:solidFill>
                <a:latin typeface="Arial"/>
                <a:ea typeface="Arial"/>
                <a:cs typeface="Arial"/>
                <a:sym typeface="Arial"/>
              </a:rPr>
              <a:t>Sample 250 reviews for each best seller </a:t>
            </a:r>
            <a:br>
              <a:rPr lang="zh-HK" sz="1400" b="0" i="0" u="none" strike="noStrike" cap="none">
                <a:solidFill>
                  <a:srgbClr val="FF0000"/>
                </a:solidFill>
                <a:latin typeface="Arial"/>
                <a:ea typeface="Arial"/>
                <a:cs typeface="Arial"/>
                <a:sym typeface="Arial"/>
              </a:rPr>
            </a:br>
            <a:r>
              <a:rPr lang="zh-HK" sz="1400" b="0" i="0" u="none" strike="noStrike" cap="none">
                <a:solidFill>
                  <a:srgbClr val="FF0000"/>
                </a:solidFill>
                <a:latin typeface="Arial"/>
                <a:ea typeface="Arial"/>
                <a:cs typeface="Arial"/>
                <a:sym typeface="Arial"/>
              </a:rPr>
              <a:t>that reflect the ratio of ratings</a:t>
            </a:r>
            <a:endParaRPr sz="1400" b="0" i="0" u="none" strike="noStrike" cap="none">
              <a:solidFill>
                <a:srgbClr val="000000"/>
              </a:solidFill>
              <a:latin typeface="Arial"/>
              <a:ea typeface="Arial"/>
              <a:cs typeface="Arial"/>
              <a:sym typeface="Arial"/>
            </a:endParaRPr>
          </a:p>
        </p:txBody>
      </p:sp>
      <p:graphicFrame>
        <p:nvGraphicFramePr>
          <p:cNvPr id="372" name="Google Shape;372;p30"/>
          <p:cNvGraphicFramePr/>
          <p:nvPr/>
        </p:nvGraphicFramePr>
        <p:xfrm>
          <a:off x="7152650" y="5849300"/>
          <a:ext cx="4393375" cy="792420"/>
        </p:xfrm>
        <a:graphic>
          <a:graphicData uri="http://schemas.openxmlformats.org/drawingml/2006/table">
            <a:tbl>
              <a:tblPr>
                <a:noFill/>
                <a:tableStyleId>{6AE3AF0D-748A-48B0-98F1-C9BDDEA6778B}</a:tableStyleId>
              </a:tblPr>
              <a:tblGrid>
                <a:gridCol w="878675">
                  <a:extLst>
                    <a:ext uri="{9D8B030D-6E8A-4147-A177-3AD203B41FA5}">
                      <a16:colId xmlns:a16="http://schemas.microsoft.com/office/drawing/2014/main" val="20000"/>
                    </a:ext>
                  </a:extLst>
                </a:gridCol>
                <a:gridCol w="878675">
                  <a:extLst>
                    <a:ext uri="{9D8B030D-6E8A-4147-A177-3AD203B41FA5}">
                      <a16:colId xmlns:a16="http://schemas.microsoft.com/office/drawing/2014/main" val="20001"/>
                    </a:ext>
                  </a:extLst>
                </a:gridCol>
                <a:gridCol w="878675">
                  <a:extLst>
                    <a:ext uri="{9D8B030D-6E8A-4147-A177-3AD203B41FA5}">
                      <a16:colId xmlns:a16="http://schemas.microsoft.com/office/drawing/2014/main" val="20002"/>
                    </a:ext>
                  </a:extLst>
                </a:gridCol>
                <a:gridCol w="878675">
                  <a:extLst>
                    <a:ext uri="{9D8B030D-6E8A-4147-A177-3AD203B41FA5}">
                      <a16:colId xmlns:a16="http://schemas.microsoft.com/office/drawing/2014/main" val="20003"/>
                    </a:ext>
                  </a:extLst>
                </a:gridCol>
                <a:gridCol w="878675">
                  <a:extLst>
                    <a:ext uri="{9D8B030D-6E8A-4147-A177-3AD203B41FA5}">
                      <a16:colId xmlns:a16="http://schemas.microsoft.com/office/drawing/2014/main" val="20004"/>
                    </a:ext>
                  </a:extLst>
                </a:gridCol>
              </a:tblGrid>
              <a:tr h="366450">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5 stars</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4 stars</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3 stars</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2 stars</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1 star</a:t>
                      </a:r>
                      <a:endParaRPr sz="1400" u="none" strike="noStrike" cap="none">
                        <a:solidFill>
                          <a:srgbClr val="FF0000"/>
                        </a:solidFill>
                      </a:endParaRPr>
                    </a:p>
                  </a:txBody>
                  <a:tcPr marL="91425" marR="91425" marT="91425" marB="91425">
                    <a:solidFill>
                      <a:schemeClr val="lt1"/>
                    </a:solidFill>
                  </a:tcPr>
                </a:tc>
                <a:extLst>
                  <a:ext uri="{0D108BD9-81ED-4DB2-BD59-A6C34878D82A}">
                    <a16:rowId xmlns:a16="http://schemas.microsoft.com/office/drawing/2014/main" val="10000"/>
                  </a:ext>
                </a:extLst>
              </a:tr>
              <a:tr h="217300">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193</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33</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16</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4</a:t>
                      </a:r>
                      <a:endParaRPr sz="1400" u="none" strike="noStrike" cap="none">
                        <a:solidFill>
                          <a:srgbClr val="FF0000"/>
                        </a:solidFill>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HK" sz="1400" u="none" strike="noStrike" cap="none">
                          <a:solidFill>
                            <a:srgbClr val="FF0000"/>
                          </a:solidFill>
                        </a:rPr>
                        <a:t>4</a:t>
                      </a:r>
                      <a:endParaRPr sz="1400" u="none" strike="noStrike" cap="none">
                        <a:solidFill>
                          <a:srgbClr val="FF0000"/>
                        </a:solidFill>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g30a7bc9c348_0_5"/>
          <p:cNvPicPr preferRelativeResize="0"/>
          <p:nvPr/>
        </p:nvPicPr>
        <p:blipFill rotWithShape="1">
          <a:blip r:embed="rId3">
            <a:alphaModFix/>
          </a:blip>
          <a:srcRect/>
          <a:stretch/>
        </p:blipFill>
        <p:spPr>
          <a:xfrm>
            <a:off x="6760075" y="893259"/>
            <a:ext cx="5290374" cy="5781217"/>
          </a:xfrm>
          <a:prstGeom prst="rect">
            <a:avLst/>
          </a:prstGeom>
          <a:noFill/>
          <a:ln>
            <a:noFill/>
          </a:ln>
        </p:spPr>
      </p:pic>
      <p:pic>
        <p:nvPicPr>
          <p:cNvPr id="378" name="Google Shape;378;g30a7bc9c348_0_5"/>
          <p:cNvPicPr preferRelativeResize="0"/>
          <p:nvPr/>
        </p:nvPicPr>
        <p:blipFill rotWithShape="1">
          <a:blip r:embed="rId4">
            <a:alphaModFix/>
          </a:blip>
          <a:srcRect/>
          <a:stretch/>
        </p:blipFill>
        <p:spPr>
          <a:xfrm>
            <a:off x="0" y="106138"/>
            <a:ext cx="6775554" cy="6645726"/>
          </a:xfrm>
          <a:prstGeom prst="rect">
            <a:avLst/>
          </a:prstGeom>
          <a:noFill/>
          <a:ln>
            <a:noFill/>
          </a:ln>
        </p:spPr>
      </p:pic>
      <p:sp>
        <p:nvSpPr>
          <p:cNvPr id="379" name="Google Shape;379;g30a7bc9c348_0_5"/>
          <p:cNvSpPr txBox="1">
            <a:spLocks noGrp="1"/>
          </p:cNvSpPr>
          <p:nvPr>
            <p:ph type="ctrTitle"/>
          </p:nvPr>
        </p:nvSpPr>
        <p:spPr>
          <a:xfrm>
            <a:off x="6836275" y="212275"/>
            <a:ext cx="5479500" cy="550500"/>
          </a:xfrm>
          <a:prstGeom prst="rect">
            <a:avLst/>
          </a:prstGeom>
          <a:noFill/>
          <a:ln>
            <a:noFill/>
          </a:ln>
          <a:effectLst>
            <a:outerShdw blurRad="44450" dist="27940" dir="5400000" algn="ctr">
              <a:srgbClr val="000000">
                <a:alpha val="30196"/>
              </a:srgbClr>
            </a:outerShdw>
          </a:effectLst>
        </p:spPr>
        <p:txBody>
          <a:bodyPr spcFirstLastPara="1" wrap="square" lIns="91425" tIns="45700" rIns="91425" bIns="45700" anchor="b" anchorCtr="0">
            <a:noAutofit/>
          </a:bodyPr>
          <a:lstStyle/>
          <a:p>
            <a:pPr marL="171450" marR="0" lvl="0" indent="-171450" algn="l" rtl="0">
              <a:lnSpc>
                <a:spcPct val="90000"/>
              </a:lnSpc>
              <a:spcBef>
                <a:spcPts val="0"/>
              </a:spcBef>
              <a:spcAft>
                <a:spcPts val="0"/>
              </a:spcAft>
              <a:buClr>
                <a:srgbClr val="184037"/>
              </a:buClr>
              <a:buSzPts val="3000"/>
              <a:buFont typeface="Arial"/>
              <a:buNone/>
            </a:pPr>
            <a:r>
              <a:rPr lang="zh-HK" sz="3200" b="1" i="0" u="none" strike="noStrike" cap="none">
                <a:solidFill>
                  <a:schemeClr val="dk1"/>
                </a:solidFill>
                <a:latin typeface="Calibri"/>
                <a:ea typeface="Calibri"/>
                <a:cs typeface="Calibri"/>
                <a:sym typeface="Calibri"/>
              </a:rPr>
              <a:t>Scraping </a:t>
            </a:r>
            <a:r>
              <a:rPr lang="zh-HK" sz="3200" b="1">
                <a:solidFill>
                  <a:srgbClr val="000000"/>
                </a:solidFill>
              </a:rPr>
              <a:t>of Customer Reviews</a:t>
            </a:r>
            <a:endParaRPr sz="4200"/>
          </a:p>
        </p:txBody>
      </p:sp>
      <p:grpSp>
        <p:nvGrpSpPr>
          <p:cNvPr id="380" name="Google Shape;380;g30a7bc9c348_0_5"/>
          <p:cNvGrpSpPr/>
          <p:nvPr/>
        </p:nvGrpSpPr>
        <p:grpSpPr>
          <a:xfrm>
            <a:off x="548683" y="800725"/>
            <a:ext cx="8328792" cy="980843"/>
            <a:chOff x="548683" y="800725"/>
            <a:chExt cx="8328792" cy="980843"/>
          </a:xfrm>
        </p:grpSpPr>
        <p:sp>
          <p:nvSpPr>
            <p:cNvPr id="381" name="Google Shape;381;g30a7bc9c348_0_5"/>
            <p:cNvSpPr/>
            <p:nvPr/>
          </p:nvSpPr>
          <p:spPr>
            <a:xfrm>
              <a:off x="6836275" y="800725"/>
              <a:ext cx="20412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82" name="Google Shape;382;g30a7bc9c348_0_5"/>
            <p:cNvGrpSpPr/>
            <p:nvPr/>
          </p:nvGrpSpPr>
          <p:grpSpPr>
            <a:xfrm>
              <a:off x="548683" y="1200925"/>
              <a:ext cx="6098467" cy="580643"/>
              <a:chOff x="548683" y="1200925"/>
              <a:chExt cx="6098467" cy="580643"/>
            </a:xfrm>
          </p:grpSpPr>
          <p:cxnSp>
            <p:nvCxnSpPr>
              <p:cNvPr id="383" name="Google Shape;383;g30a7bc9c348_0_5"/>
              <p:cNvCxnSpPr/>
              <p:nvPr/>
            </p:nvCxnSpPr>
            <p:spPr>
              <a:xfrm rot="10800000" flipH="1">
                <a:off x="548683" y="1779468"/>
                <a:ext cx="1172100" cy="2100"/>
              </a:xfrm>
              <a:prstGeom prst="straightConnector1">
                <a:avLst/>
              </a:prstGeom>
              <a:noFill/>
              <a:ln w="19050" cap="flat" cmpd="sng">
                <a:solidFill>
                  <a:srgbClr val="FF0000"/>
                </a:solidFill>
                <a:prstDash val="solid"/>
                <a:round/>
                <a:headEnd type="none" w="sm" len="sm"/>
                <a:tailEnd type="none" w="sm" len="sm"/>
              </a:ln>
            </p:spPr>
          </p:cxnSp>
          <p:sp>
            <p:nvSpPr>
              <p:cNvPr id="384" name="Google Shape;384;g30a7bc9c348_0_5"/>
              <p:cNvSpPr/>
              <p:nvPr/>
            </p:nvSpPr>
            <p:spPr>
              <a:xfrm>
                <a:off x="4283000" y="1538125"/>
                <a:ext cx="2041200" cy="2295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g30a7bc9c348_0_5"/>
              <p:cNvSpPr txBox="1"/>
              <p:nvPr/>
            </p:nvSpPr>
            <p:spPr>
              <a:xfrm>
                <a:off x="2625050" y="1200925"/>
                <a:ext cx="40221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zh-HK" sz="1700" b="0" i="0" u="none" strike="noStrike" cap="none">
                    <a:solidFill>
                      <a:srgbClr val="FF0000"/>
                    </a:solidFill>
                    <a:latin typeface="Calibri"/>
                    <a:ea typeface="Calibri"/>
                    <a:cs typeface="Calibri"/>
                    <a:sym typeface="Calibri"/>
                  </a:rPr>
                  <a:t>1. Locate all ten review containers in a page</a:t>
                </a:r>
                <a:endParaRPr sz="1700" b="0" i="0" u="none" strike="noStrike" cap="none">
                  <a:solidFill>
                    <a:srgbClr val="FF0000"/>
                  </a:solidFill>
                  <a:latin typeface="Calibri"/>
                  <a:ea typeface="Calibri"/>
                  <a:cs typeface="Calibri"/>
                  <a:sym typeface="Calibri"/>
                </a:endParaRPr>
              </a:p>
            </p:txBody>
          </p:sp>
        </p:grpSp>
      </p:grpSp>
      <p:grpSp>
        <p:nvGrpSpPr>
          <p:cNvPr id="386" name="Google Shape;386;g30a7bc9c348_0_5"/>
          <p:cNvGrpSpPr/>
          <p:nvPr/>
        </p:nvGrpSpPr>
        <p:grpSpPr>
          <a:xfrm>
            <a:off x="0" y="2936925"/>
            <a:ext cx="8840550" cy="3419000"/>
            <a:chOff x="0" y="2936925"/>
            <a:chExt cx="8840550" cy="3419000"/>
          </a:xfrm>
        </p:grpSpPr>
        <p:cxnSp>
          <p:nvCxnSpPr>
            <p:cNvPr id="387" name="Google Shape;387;g30a7bc9c348_0_5"/>
            <p:cNvCxnSpPr/>
            <p:nvPr/>
          </p:nvCxnSpPr>
          <p:spPr>
            <a:xfrm>
              <a:off x="1258875" y="3475300"/>
              <a:ext cx="1170000" cy="7500"/>
            </a:xfrm>
            <a:prstGeom prst="straightConnector1">
              <a:avLst/>
            </a:prstGeom>
            <a:noFill/>
            <a:ln w="19050" cap="flat" cmpd="sng">
              <a:solidFill>
                <a:srgbClr val="0000FF"/>
              </a:solidFill>
              <a:prstDash val="solid"/>
              <a:round/>
              <a:headEnd type="none" w="sm" len="sm"/>
              <a:tailEnd type="none" w="sm" len="sm"/>
            </a:ln>
          </p:spPr>
        </p:cxnSp>
        <p:cxnSp>
          <p:nvCxnSpPr>
            <p:cNvPr id="388" name="Google Shape;388;g30a7bc9c348_0_5"/>
            <p:cNvCxnSpPr/>
            <p:nvPr/>
          </p:nvCxnSpPr>
          <p:spPr>
            <a:xfrm>
              <a:off x="4866700" y="3480300"/>
              <a:ext cx="1365300" cy="0"/>
            </a:xfrm>
            <a:prstGeom prst="straightConnector1">
              <a:avLst/>
            </a:prstGeom>
            <a:noFill/>
            <a:ln w="19050" cap="flat" cmpd="sng">
              <a:solidFill>
                <a:srgbClr val="0000FF"/>
              </a:solidFill>
              <a:prstDash val="solid"/>
              <a:round/>
              <a:headEnd type="none" w="sm" len="sm"/>
              <a:tailEnd type="none" w="sm" len="sm"/>
            </a:ln>
          </p:spPr>
        </p:cxnSp>
        <p:cxnSp>
          <p:nvCxnSpPr>
            <p:cNvPr id="389" name="Google Shape;389;g30a7bc9c348_0_5"/>
            <p:cNvCxnSpPr/>
            <p:nvPr/>
          </p:nvCxnSpPr>
          <p:spPr>
            <a:xfrm>
              <a:off x="3062125" y="4029813"/>
              <a:ext cx="2595900" cy="0"/>
            </a:xfrm>
            <a:prstGeom prst="straightConnector1">
              <a:avLst/>
            </a:prstGeom>
            <a:noFill/>
            <a:ln w="19050" cap="flat" cmpd="sng">
              <a:solidFill>
                <a:srgbClr val="0000FF"/>
              </a:solidFill>
              <a:prstDash val="solid"/>
              <a:round/>
              <a:headEnd type="none" w="sm" len="sm"/>
              <a:tailEnd type="none" w="sm" len="sm"/>
            </a:ln>
          </p:spPr>
        </p:cxnSp>
        <p:sp>
          <p:nvSpPr>
            <p:cNvPr id="390" name="Google Shape;390;g30a7bc9c348_0_5"/>
            <p:cNvSpPr txBox="1"/>
            <p:nvPr/>
          </p:nvSpPr>
          <p:spPr>
            <a:xfrm>
              <a:off x="1493250" y="2936925"/>
              <a:ext cx="53430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zh-HK" sz="1700" b="0" i="0" u="none" strike="noStrike" cap="none">
                  <a:solidFill>
                    <a:srgbClr val="0000FF"/>
                  </a:solidFill>
                  <a:latin typeface="Calibri"/>
                  <a:ea typeface="Calibri"/>
                  <a:cs typeface="Calibri"/>
                  <a:sym typeface="Calibri"/>
                </a:rPr>
                <a:t>2. Expand reviews if necessary by clicking “Show more”</a:t>
              </a:r>
              <a:endParaRPr sz="1700" b="0" i="0" u="none" strike="noStrike" cap="none">
                <a:solidFill>
                  <a:srgbClr val="0000FF"/>
                </a:solidFill>
                <a:latin typeface="Calibri"/>
                <a:ea typeface="Calibri"/>
                <a:cs typeface="Calibri"/>
                <a:sym typeface="Calibri"/>
              </a:endParaRPr>
            </a:p>
          </p:txBody>
        </p:sp>
        <p:cxnSp>
          <p:nvCxnSpPr>
            <p:cNvPr id="391" name="Google Shape;391;g30a7bc9c348_0_5"/>
            <p:cNvCxnSpPr/>
            <p:nvPr/>
          </p:nvCxnSpPr>
          <p:spPr>
            <a:xfrm>
              <a:off x="8119488" y="6184913"/>
              <a:ext cx="652500" cy="2400"/>
            </a:xfrm>
            <a:prstGeom prst="straightConnector1">
              <a:avLst/>
            </a:prstGeom>
            <a:noFill/>
            <a:ln w="19050" cap="flat" cmpd="sng">
              <a:solidFill>
                <a:srgbClr val="0000FF"/>
              </a:solidFill>
              <a:prstDash val="solid"/>
              <a:round/>
              <a:headEnd type="none" w="sm" len="sm"/>
              <a:tailEnd type="none" w="sm" len="sm"/>
            </a:ln>
          </p:spPr>
        </p:cxnSp>
        <p:sp>
          <p:nvSpPr>
            <p:cNvPr id="392" name="Google Shape;392;g30a7bc9c348_0_5"/>
            <p:cNvSpPr/>
            <p:nvPr/>
          </p:nvSpPr>
          <p:spPr>
            <a:xfrm>
              <a:off x="6324200" y="3290925"/>
              <a:ext cx="512100" cy="229500"/>
            </a:xfrm>
            <a:prstGeom prst="rect">
              <a:avLst/>
            </a:prstGeom>
            <a:noFill/>
            <a:ln w="1905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g30a7bc9c348_0_5"/>
            <p:cNvSpPr/>
            <p:nvPr/>
          </p:nvSpPr>
          <p:spPr>
            <a:xfrm>
              <a:off x="0" y="3429000"/>
              <a:ext cx="512100" cy="229500"/>
            </a:xfrm>
            <a:prstGeom prst="rect">
              <a:avLst/>
            </a:prstGeom>
            <a:noFill/>
            <a:ln w="1905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 name="Google Shape;394;g30a7bc9c348_0_5"/>
            <p:cNvSpPr/>
            <p:nvPr/>
          </p:nvSpPr>
          <p:spPr>
            <a:xfrm>
              <a:off x="8050950" y="6214325"/>
              <a:ext cx="789600" cy="141600"/>
            </a:xfrm>
            <a:prstGeom prst="rect">
              <a:avLst/>
            </a:prstGeom>
            <a:noFill/>
            <a:ln w="1905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95" name="Google Shape;395;g30a7bc9c348_0_5"/>
          <p:cNvGrpSpPr/>
          <p:nvPr/>
        </p:nvGrpSpPr>
        <p:grpSpPr>
          <a:xfrm>
            <a:off x="81100" y="4387325"/>
            <a:ext cx="11983800" cy="1073075"/>
            <a:chOff x="81100" y="4387325"/>
            <a:chExt cx="11983800" cy="1073075"/>
          </a:xfrm>
        </p:grpSpPr>
        <p:cxnSp>
          <p:nvCxnSpPr>
            <p:cNvPr id="396" name="Google Shape;396;g30a7bc9c348_0_5"/>
            <p:cNvCxnSpPr/>
            <p:nvPr/>
          </p:nvCxnSpPr>
          <p:spPr>
            <a:xfrm rot="10800000" flipH="1">
              <a:off x="5110200" y="5188938"/>
              <a:ext cx="1663200" cy="1800"/>
            </a:xfrm>
            <a:prstGeom prst="straightConnector1">
              <a:avLst/>
            </a:prstGeom>
            <a:noFill/>
            <a:ln w="19050" cap="flat" cmpd="sng">
              <a:solidFill>
                <a:srgbClr val="9900FF"/>
              </a:solidFill>
              <a:prstDash val="solid"/>
              <a:round/>
              <a:headEnd type="none" w="sm" len="sm"/>
              <a:tailEnd type="none" w="sm" len="sm"/>
            </a:ln>
          </p:spPr>
        </p:cxnSp>
        <p:cxnSp>
          <p:nvCxnSpPr>
            <p:cNvPr id="397" name="Google Shape;397;g30a7bc9c348_0_5"/>
            <p:cNvCxnSpPr/>
            <p:nvPr/>
          </p:nvCxnSpPr>
          <p:spPr>
            <a:xfrm rot="10800000" flipH="1">
              <a:off x="81100" y="5269213"/>
              <a:ext cx="2638200" cy="23400"/>
            </a:xfrm>
            <a:prstGeom prst="straightConnector1">
              <a:avLst/>
            </a:prstGeom>
            <a:noFill/>
            <a:ln w="19050" cap="flat" cmpd="sng">
              <a:solidFill>
                <a:srgbClr val="9900FF"/>
              </a:solidFill>
              <a:prstDash val="solid"/>
              <a:round/>
              <a:headEnd type="none" w="sm" len="sm"/>
              <a:tailEnd type="none" w="sm" len="sm"/>
            </a:ln>
          </p:spPr>
        </p:cxnSp>
        <p:cxnSp>
          <p:nvCxnSpPr>
            <p:cNvPr id="398" name="Google Shape;398;g30a7bc9c348_0_5"/>
            <p:cNvCxnSpPr/>
            <p:nvPr/>
          </p:nvCxnSpPr>
          <p:spPr>
            <a:xfrm>
              <a:off x="10776325" y="4625550"/>
              <a:ext cx="1274100" cy="6000"/>
            </a:xfrm>
            <a:prstGeom prst="straightConnector1">
              <a:avLst/>
            </a:prstGeom>
            <a:noFill/>
            <a:ln w="19050" cap="flat" cmpd="sng">
              <a:solidFill>
                <a:srgbClr val="9900FF"/>
              </a:solidFill>
              <a:prstDash val="solid"/>
              <a:round/>
              <a:headEnd type="none" w="sm" len="sm"/>
              <a:tailEnd type="none" w="sm" len="sm"/>
            </a:ln>
          </p:spPr>
        </p:cxnSp>
        <p:sp>
          <p:nvSpPr>
            <p:cNvPr id="399" name="Google Shape;399;g30a7bc9c348_0_5"/>
            <p:cNvSpPr/>
            <p:nvPr/>
          </p:nvSpPr>
          <p:spPr>
            <a:xfrm>
              <a:off x="9805150" y="5241875"/>
              <a:ext cx="2222400" cy="141600"/>
            </a:xfrm>
            <a:prstGeom prst="rect">
              <a:avLst/>
            </a:prstGeom>
            <a:noFill/>
            <a:ln w="19050" cap="flat" cmpd="sng">
              <a:solidFill>
                <a:srgbClr val="99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0" name="Google Shape;400;g30a7bc9c348_0_5"/>
            <p:cNvCxnSpPr/>
            <p:nvPr/>
          </p:nvCxnSpPr>
          <p:spPr>
            <a:xfrm>
              <a:off x="9767800" y="5204500"/>
              <a:ext cx="2297100" cy="0"/>
            </a:xfrm>
            <a:prstGeom prst="straightConnector1">
              <a:avLst/>
            </a:prstGeom>
            <a:noFill/>
            <a:ln w="19050" cap="flat" cmpd="sng">
              <a:solidFill>
                <a:srgbClr val="9900FF"/>
              </a:solidFill>
              <a:prstDash val="solid"/>
              <a:round/>
              <a:headEnd type="none" w="sm" len="sm"/>
              <a:tailEnd type="none" w="sm" len="sm"/>
            </a:ln>
          </p:spPr>
        </p:cxnSp>
        <p:sp>
          <p:nvSpPr>
            <p:cNvPr id="401" name="Google Shape;401;g30a7bc9c348_0_5"/>
            <p:cNvSpPr/>
            <p:nvPr/>
          </p:nvSpPr>
          <p:spPr>
            <a:xfrm>
              <a:off x="1069375" y="5318800"/>
              <a:ext cx="3111000" cy="141600"/>
            </a:xfrm>
            <a:prstGeom prst="rect">
              <a:avLst/>
            </a:prstGeom>
            <a:noFill/>
            <a:ln w="19050" cap="flat" cmpd="sng">
              <a:solidFill>
                <a:srgbClr val="99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g30a7bc9c348_0_5"/>
            <p:cNvSpPr txBox="1"/>
            <p:nvPr/>
          </p:nvSpPr>
          <p:spPr>
            <a:xfrm>
              <a:off x="3131500" y="4387325"/>
              <a:ext cx="31926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zh-HK" sz="1700" b="0" i="0" u="none" strike="noStrike" cap="none">
                  <a:solidFill>
                    <a:srgbClr val="9900FF"/>
                  </a:solidFill>
                  <a:latin typeface="Calibri"/>
                  <a:ea typeface="Calibri"/>
                  <a:cs typeface="Calibri"/>
                  <a:sym typeface="Calibri"/>
                </a:rPr>
                <a:t>3. Capture the text of each review</a:t>
              </a:r>
              <a:endParaRPr sz="1700" b="0" i="0" u="none" strike="noStrike" cap="none">
                <a:solidFill>
                  <a:srgbClr val="9900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2"/>
          <p:cNvSpPr txBox="1">
            <a:spLocks noGrp="1"/>
          </p:cNvSpPr>
          <p:nvPr>
            <p:ph type="ctrTitle"/>
          </p:nvPr>
        </p:nvSpPr>
        <p:spPr>
          <a:xfrm>
            <a:off x="508815" y="356172"/>
            <a:ext cx="4771178" cy="116011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Font typeface="Calibri"/>
              <a:buNone/>
            </a:pPr>
            <a:r>
              <a:rPr lang="zh-HK" sz="5000" b="1">
                <a:solidFill>
                  <a:schemeClr val="dk1"/>
                </a:solidFill>
                <a:latin typeface="Calibri"/>
                <a:ea typeface="Calibri"/>
                <a:cs typeface="Calibri"/>
                <a:sym typeface="Calibri"/>
              </a:rPr>
              <a:t>Project Objective</a:t>
            </a:r>
            <a:endParaRPr sz="5000">
              <a:solidFill>
                <a:schemeClr val="dk1"/>
              </a:solidFill>
              <a:latin typeface="Calibri"/>
              <a:ea typeface="Calibri"/>
              <a:cs typeface="Calibri"/>
              <a:sym typeface="Calibri"/>
            </a:endParaRPr>
          </a:p>
        </p:txBody>
      </p:sp>
      <p:sp>
        <p:nvSpPr>
          <p:cNvPr id="121" name="Google Shape;121;p2"/>
          <p:cNvSpPr/>
          <p:nvPr/>
        </p:nvSpPr>
        <p:spPr>
          <a:xfrm rot="6269068">
            <a:off x="8717845" y="3339275"/>
            <a:ext cx="2987899" cy="2987899"/>
          </a:xfrm>
          <a:prstGeom prst="arc">
            <a:avLst>
              <a:gd name="adj1" fmla="val 14441841"/>
              <a:gd name="adj2" fmla="val 0"/>
            </a:avLst>
          </a:prstGeom>
          <a:noFill/>
          <a:ln w="127000" cap="rnd" cmpd="sng">
            <a:solidFill>
              <a:schemeClr val="accent4">
                <a:alpha val="9294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2" name="Google Shape;122;p2"/>
          <p:cNvSpPr txBox="1"/>
          <p:nvPr/>
        </p:nvSpPr>
        <p:spPr>
          <a:xfrm>
            <a:off x="556582" y="1550402"/>
            <a:ext cx="9378988" cy="2288248"/>
          </a:xfrm>
          <a:prstGeom prst="rect">
            <a:avLst/>
          </a:prstGeom>
          <a:noFill/>
          <a:ln>
            <a:noFill/>
          </a:ln>
        </p:spPr>
        <p:txBody>
          <a:bodyPr spcFirstLastPara="1" wrap="square" lIns="91425" tIns="45700" rIns="91425" bIns="45700" anchor="t" anchorCtr="0">
            <a:normAutofit/>
          </a:bodyPr>
          <a:lstStyle/>
          <a:p>
            <a:pPr marL="349250" marR="0" lvl="0" indent="-342900" algn="l" rtl="0">
              <a:lnSpc>
                <a:spcPct val="115000"/>
              </a:lnSpc>
              <a:spcBef>
                <a:spcPts val="0"/>
              </a:spcBef>
              <a:spcAft>
                <a:spcPts val="0"/>
              </a:spcAft>
              <a:buClr>
                <a:srgbClr val="000000"/>
              </a:buClr>
              <a:buSzPts val="2800"/>
              <a:buFont typeface="Arial"/>
              <a:buChar char="-"/>
            </a:pPr>
            <a:r>
              <a:rPr lang="zh-HK" sz="2500" b="0" i="0" u="none" strike="noStrike" cap="none">
                <a:solidFill>
                  <a:schemeClr val="dk1"/>
                </a:solidFill>
                <a:latin typeface="Calibri"/>
                <a:ea typeface="Calibri"/>
                <a:cs typeface="Calibri"/>
                <a:sym typeface="Calibri"/>
              </a:rPr>
              <a:t>Get actual hair care products information and customer reviews </a:t>
            </a:r>
            <a:endParaRPr sz="1400" b="0" i="0" u="none" strike="noStrike" cap="none">
              <a:solidFill>
                <a:srgbClr val="000000"/>
              </a:solidFill>
              <a:latin typeface="Arial"/>
              <a:ea typeface="Arial"/>
              <a:cs typeface="Arial"/>
              <a:sym typeface="Arial"/>
            </a:endParaRPr>
          </a:p>
          <a:p>
            <a:pPr marL="349250" marR="0" lvl="0" indent="-342900" algn="l" rtl="0">
              <a:lnSpc>
                <a:spcPct val="115000"/>
              </a:lnSpc>
              <a:spcBef>
                <a:spcPts val="0"/>
              </a:spcBef>
              <a:spcAft>
                <a:spcPts val="0"/>
              </a:spcAft>
              <a:buClr>
                <a:srgbClr val="000000"/>
              </a:buClr>
              <a:buSzPts val="2800"/>
              <a:buFont typeface="Arial"/>
              <a:buChar char="-"/>
            </a:pPr>
            <a:r>
              <a:rPr lang="zh-HK" sz="2500" b="0" i="0" u="none" strike="noStrike" cap="none">
                <a:solidFill>
                  <a:schemeClr val="dk1"/>
                </a:solidFill>
                <a:latin typeface="Calibri"/>
                <a:ea typeface="Calibri"/>
                <a:cs typeface="Calibri"/>
                <a:sym typeface="Calibri"/>
              </a:rPr>
              <a:t>Analyze hair care best sellers from iHerb </a:t>
            </a:r>
            <a:endParaRPr sz="1400" b="0" i="0" u="none" strike="noStrike" cap="none">
              <a:solidFill>
                <a:srgbClr val="000000"/>
              </a:solidFill>
              <a:latin typeface="Arial"/>
              <a:ea typeface="Arial"/>
              <a:cs typeface="Arial"/>
              <a:sym typeface="Arial"/>
            </a:endParaRPr>
          </a:p>
          <a:p>
            <a:pPr marL="6350" marR="0" lvl="0" indent="0" algn="l" rtl="0">
              <a:lnSpc>
                <a:spcPct val="115000"/>
              </a:lnSpc>
              <a:spcBef>
                <a:spcPts val="600"/>
              </a:spcBef>
              <a:spcAft>
                <a:spcPts val="0"/>
              </a:spcAft>
              <a:buClr>
                <a:srgbClr val="000000"/>
              </a:buClr>
              <a:buSzPts val="2500"/>
              <a:buFont typeface="Arial"/>
              <a:buNone/>
            </a:pPr>
            <a:endParaRPr sz="2000" b="0" i="0" u="none" strike="noStrike" cap="none">
              <a:solidFill>
                <a:srgbClr val="595959"/>
              </a:solidFill>
              <a:latin typeface="Calibri"/>
              <a:ea typeface="Calibri"/>
              <a:cs typeface="Calibri"/>
              <a:sym typeface="Calibri"/>
            </a:endParaRPr>
          </a:p>
          <a:p>
            <a:pPr marL="0" marR="0" lvl="0" indent="0" algn="ctr" rtl="0">
              <a:lnSpc>
                <a:spcPct val="90000"/>
              </a:lnSpc>
              <a:spcBef>
                <a:spcPts val="60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ctr" rtl="0">
              <a:lnSpc>
                <a:spcPct val="90000"/>
              </a:lnSpc>
              <a:spcBef>
                <a:spcPts val="600"/>
              </a:spcBef>
              <a:spcAft>
                <a:spcPts val="600"/>
              </a:spcAft>
              <a:buClr>
                <a:schemeClr val="dk1"/>
              </a:buClr>
              <a:buSzPts val="2000"/>
              <a:buFont typeface="Calibri"/>
              <a:buNone/>
            </a:pPr>
            <a:endParaRPr sz="2000" b="0" i="0" u="none" strike="noStrike" cap="none">
              <a:solidFill>
                <a:schemeClr val="dk1"/>
              </a:solidFill>
              <a:latin typeface="Calibri"/>
              <a:ea typeface="Calibri"/>
              <a:cs typeface="Calibri"/>
              <a:sym typeface="Calibri"/>
            </a:endParaRPr>
          </a:p>
        </p:txBody>
      </p:sp>
      <p:pic>
        <p:nvPicPr>
          <p:cNvPr id="123" name="Google Shape;123;p2" descr="A person with her arms raised in the air&#10;&#10;Description automatically generated"/>
          <p:cNvPicPr preferRelativeResize="0"/>
          <p:nvPr/>
        </p:nvPicPr>
        <p:blipFill rotWithShape="1">
          <a:blip r:embed="rId3">
            <a:alphaModFix/>
          </a:blip>
          <a:srcRect/>
          <a:stretch/>
        </p:blipFill>
        <p:spPr>
          <a:xfrm>
            <a:off x="1045321" y="3121704"/>
            <a:ext cx="5160258" cy="3014825"/>
          </a:xfrm>
          <a:prstGeom prst="rect">
            <a:avLst/>
          </a:prstGeom>
          <a:noFill/>
          <a:ln>
            <a:noFill/>
          </a:ln>
        </p:spPr>
      </p:pic>
      <p:pic>
        <p:nvPicPr>
          <p:cNvPr id="124" name="Google Shape;124;p2" descr="A phone and boxes next to a cart&#10;&#10;Description automatically generated"/>
          <p:cNvPicPr preferRelativeResize="0"/>
          <p:nvPr/>
        </p:nvPicPr>
        <p:blipFill rotWithShape="1">
          <a:blip r:embed="rId4">
            <a:alphaModFix/>
          </a:blip>
          <a:srcRect/>
          <a:stretch/>
        </p:blipFill>
        <p:spPr>
          <a:xfrm>
            <a:off x="6483870" y="2747395"/>
            <a:ext cx="4008282" cy="26721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3"/>
          <p:cNvSpPr txBox="1">
            <a:spLocks noGrp="1"/>
          </p:cNvSpPr>
          <p:nvPr>
            <p:ph type="title"/>
          </p:nvPr>
        </p:nvSpPr>
        <p:spPr>
          <a:xfrm>
            <a:off x="371903" y="2"/>
            <a:ext cx="10515600" cy="13182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zh-HK" sz="5000" b="1" i="0" u="none" strike="noStrike" cap="none">
                <a:solidFill>
                  <a:srgbClr val="0C0C0C"/>
                </a:solidFill>
                <a:latin typeface="Calibri"/>
                <a:ea typeface="Calibri"/>
                <a:cs typeface="Calibri"/>
                <a:sym typeface="Calibri"/>
              </a:rPr>
              <a:t>Text Preprocessing</a:t>
            </a:r>
            <a:endParaRPr sz="5000"/>
          </a:p>
        </p:txBody>
      </p:sp>
      <p:pic>
        <p:nvPicPr>
          <p:cNvPr id="408" name="Google Shape;408;p43"/>
          <p:cNvPicPr preferRelativeResize="0"/>
          <p:nvPr/>
        </p:nvPicPr>
        <p:blipFill rotWithShape="1">
          <a:blip r:embed="rId3">
            <a:alphaModFix/>
          </a:blip>
          <a:srcRect/>
          <a:stretch/>
        </p:blipFill>
        <p:spPr>
          <a:xfrm>
            <a:off x="9524566" y="975815"/>
            <a:ext cx="2015754" cy="750441"/>
          </a:xfrm>
          <a:prstGeom prst="rect">
            <a:avLst/>
          </a:prstGeom>
          <a:noFill/>
          <a:ln>
            <a:noFill/>
          </a:ln>
        </p:spPr>
      </p:pic>
      <p:sp>
        <p:nvSpPr>
          <p:cNvPr id="409" name="Google Shape;409;p43"/>
          <p:cNvSpPr txBox="1">
            <a:spLocks noGrp="1"/>
          </p:cNvSpPr>
          <p:nvPr>
            <p:ph type="subTitle" idx="4294967295"/>
          </p:nvPr>
        </p:nvSpPr>
        <p:spPr>
          <a:xfrm>
            <a:off x="363250" y="1149250"/>
            <a:ext cx="11711700" cy="5481600"/>
          </a:xfrm>
          <a:prstGeom prst="rect">
            <a:avLst/>
          </a:prstGeom>
          <a:noFill/>
          <a:ln>
            <a:noFill/>
          </a:ln>
        </p:spPr>
        <p:txBody>
          <a:bodyPr spcFirstLastPara="1" wrap="square" lIns="91425" tIns="45700" rIns="91425" bIns="45700" anchor="t" anchorCtr="0">
            <a:noAutofit/>
          </a:bodyPr>
          <a:lstStyle/>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Emoji Conversion</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Convert emojis to their official descriptions to standardize the text</a:t>
            </a:r>
            <a:endParaRPr sz="2250" b="0" i="0" u="none" strike="noStrike" cap="none">
              <a:solidFill>
                <a:srgbClr val="060607"/>
              </a:solidFill>
              <a:highlight>
                <a:srgbClr val="FFFFFF"/>
              </a:highlight>
              <a:latin typeface="Calibri"/>
              <a:ea typeface="Calibri"/>
              <a:cs typeface="Calibri"/>
              <a:sym typeface="Calibri"/>
            </a:endParaRPr>
          </a:p>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Lowercasing</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Normalize all text to lowercase to ensure uniformity</a:t>
            </a:r>
            <a:endParaRPr sz="2250" b="0" i="0" u="none" strike="noStrike" cap="none">
              <a:solidFill>
                <a:srgbClr val="060607"/>
              </a:solidFill>
              <a:highlight>
                <a:srgbClr val="FFFFFF"/>
              </a:highlight>
              <a:latin typeface="Calibri"/>
              <a:ea typeface="Calibri"/>
              <a:cs typeface="Calibri"/>
              <a:sym typeface="Calibri"/>
            </a:endParaRPr>
          </a:p>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Special Character Removal</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Remove unnecessary special characters like </a:t>
            </a:r>
            <a:r>
              <a:rPr lang="zh-HK" sz="2250" b="0" i="0" u="none" strike="noStrike" cap="none">
                <a:solidFill>
                  <a:schemeClr val="dk1"/>
                </a:solidFill>
                <a:highlight>
                  <a:srgbClr val="FFFFFF"/>
                </a:highlight>
                <a:latin typeface="Calibri"/>
                <a:ea typeface="Calibri"/>
                <a:cs typeface="Calibri"/>
                <a:sym typeface="Calibri"/>
              </a:rPr>
              <a:t>,.:;@#^&amp;_+-*/&lt;&gt;(){}®=…,</a:t>
            </a:r>
            <a:br>
              <a:rPr lang="zh-HK" sz="2250" b="0" i="0" u="none" strike="noStrike" cap="none">
                <a:solidFill>
                  <a:schemeClr val="dk1"/>
                </a:solidFill>
                <a:highlight>
                  <a:srgbClr val="FFFFFF"/>
                </a:highlight>
                <a:latin typeface="Calibri"/>
                <a:ea typeface="Calibri"/>
                <a:cs typeface="Calibri"/>
                <a:sym typeface="Calibri"/>
              </a:rPr>
            </a:br>
            <a:r>
              <a:rPr lang="zh-HK" sz="2250" b="0" i="0" u="none" strike="noStrike" cap="none">
                <a:solidFill>
                  <a:schemeClr val="dk1"/>
                </a:solidFill>
                <a:highlight>
                  <a:srgbClr val="FFFFFF"/>
                </a:highlight>
                <a:latin typeface="Calibri"/>
                <a:ea typeface="Calibri"/>
                <a:cs typeface="Calibri"/>
                <a:sym typeface="Calibri"/>
              </a:rPr>
              <a:t>while preserving emotive punctuations like ! ?</a:t>
            </a:r>
            <a:endParaRPr sz="2250" b="0" i="0" u="none" strike="noStrike" cap="none">
              <a:solidFill>
                <a:schemeClr val="dk1"/>
              </a:solidFill>
              <a:highlight>
                <a:srgbClr val="FFFFFF"/>
              </a:highlight>
              <a:latin typeface="Calibri"/>
              <a:ea typeface="Calibri"/>
              <a:cs typeface="Calibri"/>
              <a:sym typeface="Calibri"/>
            </a:endParaRPr>
          </a:p>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Stopword Removal</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Remove stopwords that do not carry significant meaning to reduce noise in the text</a:t>
            </a:r>
            <a:endParaRPr sz="2250" b="0" i="0" u="none" strike="noStrike" cap="none">
              <a:solidFill>
                <a:srgbClr val="060607"/>
              </a:solidFill>
              <a:highlight>
                <a:srgbClr val="FFFFFF"/>
              </a:highlight>
              <a:latin typeface="Calibri"/>
              <a:ea typeface="Calibri"/>
              <a:cs typeface="Calibri"/>
              <a:sym typeface="Calibri"/>
            </a:endParaRPr>
          </a:p>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Spelling Correction</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Correct spelling errors using TextBlob to improve text quality</a:t>
            </a:r>
            <a:endParaRPr sz="2250" b="0" i="0" u="none" strike="noStrike" cap="none">
              <a:solidFill>
                <a:srgbClr val="060607"/>
              </a:solidFill>
              <a:highlight>
                <a:srgbClr val="FFFFFF"/>
              </a:highlight>
              <a:latin typeface="Calibri"/>
              <a:ea typeface="Calibri"/>
              <a:cs typeface="Calibri"/>
              <a:sym typeface="Calibri"/>
            </a:endParaRPr>
          </a:p>
          <a:p>
            <a:pPr marL="457200" marR="0" lvl="0" indent="-371475" algn="l" rtl="0">
              <a:lnSpc>
                <a:spcPct val="115000"/>
              </a:lnSpc>
              <a:spcBef>
                <a:spcPts val="0"/>
              </a:spcBef>
              <a:spcAft>
                <a:spcPts val="0"/>
              </a:spcAft>
              <a:buClr>
                <a:srgbClr val="060607"/>
              </a:buClr>
              <a:buSzPts val="2250"/>
              <a:buFont typeface="Arial"/>
              <a:buChar char="•"/>
            </a:pPr>
            <a:r>
              <a:rPr lang="zh-HK" sz="2250" b="1" i="0" u="sng" strike="noStrike" cap="none">
                <a:solidFill>
                  <a:srgbClr val="060607"/>
                </a:solidFill>
                <a:highlight>
                  <a:srgbClr val="FFFFFF"/>
                </a:highlight>
                <a:latin typeface="Calibri"/>
                <a:ea typeface="Calibri"/>
                <a:cs typeface="Calibri"/>
                <a:sym typeface="Calibri"/>
              </a:rPr>
              <a:t>Lemmatization</a:t>
            </a:r>
            <a:r>
              <a:rPr lang="zh-HK" sz="2250" b="1" i="0" u="none" strike="noStrike" cap="none">
                <a:solidFill>
                  <a:srgbClr val="060607"/>
                </a:solidFill>
                <a:highlight>
                  <a:srgbClr val="FFFFFF"/>
                </a:highlight>
                <a:latin typeface="Calibri"/>
                <a:ea typeface="Calibri"/>
                <a:cs typeface="Calibri"/>
                <a:sym typeface="Calibri"/>
              </a:rPr>
              <a:t>:</a:t>
            </a:r>
            <a:br>
              <a:rPr lang="zh-HK" sz="2250" b="1" i="0" u="none" strike="noStrike" cap="none">
                <a:solidFill>
                  <a:srgbClr val="060607"/>
                </a:solidFill>
                <a:highlight>
                  <a:srgbClr val="FFFFFF"/>
                </a:highlight>
                <a:latin typeface="Calibri"/>
                <a:ea typeface="Calibri"/>
                <a:cs typeface="Calibri"/>
                <a:sym typeface="Calibri"/>
              </a:rPr>
            </a:br>
            <a:r>
              <a:rPr lang="zh-HK" sz="2250" b="0" i="0" u="none" strike="noStrike" cap="none">
                <a:solidFill>
                  <a:srgbClr val="060607"/>
                </a:solidFill>
                <a:highlight>
                  <a:srgbClr val="FFFFFF"/>
                </a:highlight>
                <a:latin typeface="Calibri"/>
                <a:ea typeface="Calibri"/>
                <a:cs typeface="Calibri"/>
                <a:sym typeface="Calibri"/>
              </a:rPr>
              <a:t>Reduce words to their base or root form using lemmatization to normalize variations</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4"/>
          <p:cNvPicPr preferRelativeResize="0"/>
          <p:nvPr/>
        </p:nvPicPr>
        <p:blipFill rotWithShape="1">
          <a:blip r:embed="rId3">
            <a:alphaModFix/>
          </a:blip>
          <a:srcRect/>
          <a:stretch/>
        </p:blipFill>
        <p:spPr>
          <a:xfrm>
            <a:off x="0" y="3368225"/>
            <a:ext cx="12192000" cy="2987580"/>
          </a:xfrm>
          <a:prstGeom prst="rect">
            <a:avLst/>
          </a:prstGeom>
          <a:noFill/>
          <a:ln>
            <a:noFill/>
          </a:ln>
        </p:spPr>
      </p:pic>
      <p:sp>
        <p:nvSpPr>
          <p:cNvPr id="415" name="Google Shape;415;p24"/>
          <p:cNvSpPr txBox="1">
            <a:spLocks noGrp="1"/>
          </p:cNvSpPr>
          <p:nvPr>
            <p:ph type="ctrTitle"/>
          </p:nvPr>
        </p:nvSpPr>
        <p:spPr>
          <a:xfrm>
            <a:off x="502346" y="588819"/>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i="0" u="none" strike="noStrike" cap="none">
                <a:solidFill>
                  <a:srgbClr val="0C0C0C"/>
                </a:solidFill>
                <a:latin typeface="Calibri"/>
                <a:ea typeface="Calibri"/>
                <a:cs typeface="Calibri"/>
                <a:sym typeface="Calibri"/>
              </a:rPr>
              <a:t>Rating Distribution</a:t>
            </a:r>
            <a:endParaRPr sz="5000">
              <a:latin typeface="Calibri"/>
              <a:ea typeface="Calibri"/>
              <a:cs typeface="Calibri"/>
              <a:sym typeface="Calibri"/>
            </a:endParaRPr>
          </a:p>
        </p:txBody>
      </p:sp>
      <p:sp>
        <p:nvSpPr>
          <p:cNvPr id="416" name="Google Shape;416;p24"/>
          <p:cNvSpPr txBox="1">
            <a:spLocks noGrp="1"/>
          </p:cNvSpPr>
          <p:nvPr>
            <p:ph type="subTitle" idx="1"/>
          </p:nvPr>
        </p:nvSpPr>
        <p:spPr>
          <a:xfrm>
            <a:off x="452651" y="1467005"/>
            <a:ext cx="9144000" cy="1655762"/>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1000"/>
              </a:spcBef>
              <a:spcAft>
                <a:spcPts val="0"/>
              </a:spcAft>
              <a:buSzPts val="2595"/>
              <a:buNone/>
            </a:pPr>
            <a:r>
              <a:rPr lang="zh-HK"/>
              <a:t>108764: </a:t>
            </a:r>
            <a:r>
              <a:rPr lang="zh-HK" b="1" i="0">
                <a:solidFill>
                  <a:srgbClr val="000000"/>
                </a:solidFill>
              </a:rPr>
              <a:t>Mielle</a:t>
            </a:r>
            <a:r>
              <a:rPr lang="zh-HK" i="0">
                <a:solidFill>
                  <a:srgbClr val="000000"/>
                </a:solidFill>
              </a:rPr>
              <a:t>,</a:t>
            </a:r>
            <a:r>
              <a:rPr lang="zh-HK" b="1" i="0">
                <a:solidFill>
                  <a:srgbClr val="000000"/>
                </a:solidFill>
              </a:rPr>
              <a:t> </a:t>
            </a:r>
            <a:r>
              <a:rPr lang="zh-HK" i="0">
                <a:solidFill>
                  <a:srgbClr val="000000"/>
                </a:solidFill>
              </a:rPr>
              <a:t>Strengthening </a:t>
            </a:r>
            <a:r>
              <a:rPr lang="zh-HK" b="1" i="0">
                <a:solidFill>
                  <a:srgbClr val="000000"/>
                </a:solidFill>
              </a:rPr>
              <a:t>Shampoo</a:t>
            </a:r>
            <a:r>
              <a:rPr lang="zh-HK" i="0">
                <a:solidFill>
                  <a:srgbClr val="000000"/>
                </a:solidFill>
              </a:rPr>
              <a:t>, Rosemary Mint</a:t>
            </a:r>
            <a:endParaRPr/>
          </a:p>
          <a:p>
            <a:pPr marL="457200" lvl="0" indent="-406400" algn="l" rtl="0">
              <a:lnSpc>
                <a:spcPct val="90000"/>
              </a:lnSpc>
              <a:spcBef>
                <a:spcPts val="1000"/>
              </a:spcBef>
              <a:spcAft>
                <a:spcPts val="0"/>
              </a:spcAft>
              <a:buSzPts val="2595"/>
              <a:buNone/>
            </a:pPr>
            <a:r>
              <a:rPr lang="zh-HK"/>
              <a:t>124721: </a:t>
            </a:r>
            <a:r>
              <a:rPr lang="zh-HK" b="1" i="0">
                <a:solidFill>
                  <a:srgbClr val="000000"/>
                </a:solidFill>
              </a:rPr>
              <a:t>Mielle</a:t>
            </a:r>
            <a:r>
              <a:rPr lang="zh-HK" i="0">
                <a:solidFill>
                  <a:srgbClr val="000000"/>
                </a:solidFill>
              </a:rPr>
              <a:t>, Strengthening </a:t>
            </a:r>
            <a:r>
              <a:rPr lang="zh-HK" b="1" i="0">
                <a:solidFill>
                  <a:srgbClr val="000000"/>
                </a:solidFill>
              </a:rPr>
              <a:t>Conditioner</a:t>
            </a:r>
            <a:r>
              <a:rPr lang="zh-HK" i="0">
                <a:solidFill>
                  <a:srgbClr val="000000"/>
                </a:solidFill>
              </a:rPr>
              <a:t>, Rosemary Mint Blend</a:t>
            </a:r>
            <a:endParaRPr/>
          </a:p>
          <a:p>
            <a:pPr marL="457200" lvl="0" indent="-406400" algn="l" rtl="0">
              <a:lnSpc>
                <a:spcPct val="90000"/>
              </a:lnSpc>
              <a:spcBef>
                <a:spcPts val="1000"/>
              </a:spcBef>
              <a:spcAft>
                <a:spcPts val="0"/>
              </a:spcAft>
              <a:buSzPts val="2595"/>
              <a:buNone/>
            </a:pPr>
            <a:r>
              <a:rPr lang="zh-HK"/>
              <a:t>110487: </a:t>
            </a:r>
            <a:r>
              <a:rPr lang="zh-HK" b="1" i="0">
                <a:solidFill>
                  <a:srgbClr val="000000"/>
                </a:solidFill>
              </a:rPr>
              <a:t>Mielle</a:t>
            </a:r>
            <a:r>
              <a:rPr lang="zh-HK" i="0">
                <a:solidFill>
                  <a:srgbClr val="000000"/>
                </a:solidFill>
              </a:rPr>
              <a:t>, Scalp &amp; Hair Strengthening </a:t>
            </a:r>
            <a:r>
              <a:rPr lang="zh-HK" b="1" i="0">
                <a:solidFill>
                  <a:srgbClr val="000000"/>
                </a:solidFill>
              </a:rPr>
              <a:t>Oil</a:t>
            </a:r>
            <a:r>
              <a:rPr lang="zh-HK" i="0">
                <a:solidFill>
                  <a:srgbClr val="000000"/>
                </a:solidFill>
              </a:rPr>
              <a:t>, Rosemary Mint</a:t>
            </a:r>
            <a:endParaRPr/>
          </a:p>
          <a:p>
            <a:pPr marL="457200" lvl="0" indent="-406400" algn="l" rtl="0">
              <a:lnSpc>
                <a:spcPct val="90000"/>
              </a:lnSpc>
              <a:spcBef>
                <a:spcPts val="1000"/>
              </a:spcBef>
              <a:spcAft>
                <a:spcPts val="0"/>
              </a:spcAft>
              <a:buSzPts val="2595"/>
              <a:buNone/>
            </a:pPr>
            <a:r>
              <a:rPr lang="zh-HK"/>
              <a:t>6418:     </a:t>
            </a:r>
            <a:r>
              <a:rPr lang="zh-HK" b="1" i="0">
                <a:solidFill>
                  <a:srgbClr val="000000"/>
                </a:solidFill>
              </a:rPr>
              <a:t>Giovanni</a:t>
            </a:r>
            <a:r>
              <a:rPr lang="zh-HK" i="0">
                <a:solidFill>
                  <a:srgbClr val="000000"/>
                </a:solidFill>
              </a:rPr>
              <a:t>, L.A. Hold </a:t>
            </a:r>
            <a:r>
              <a:rPr lang="zh-HK" b="1" i="0">
                <a:solidFill>
                  <a:srgbClr val="000000"/>
                </a:solidFill>
              </a:rPr>
              <a:t>Styling Gel</a:t>
            </a:r>
            <a:r>
              <a:rPr lang="zh-HK" i="0">
                <a:solidFill>
                  <a:srgbClr val="000000"/>
                </a:solidFill>
              </a:rPr>
              <a:t>, Strong Hold</a:t>
            </a:r>
            <a:endParaRPr/>
          </a:p>
        </p:txBody>
      </p:sp>
      <p:sp>
        <p:nvSpPr>
          <p:cNvPr id="417" name="Google Shape;417;p24"/>
          <p:cNvSpPr/>
          <p:nvPr/>
        </p:nvSpPr>
        <p:spPr>
          <a:xfrm>
            <a:off x="6824" y="3272340"/>
            <a:ext cx="9137175" cy="316940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5"/>
          <p:cNvSpPr txBox="1">
            <a:spLocks noGrp="1"/>
          </p:cNvSpPr>
          <p:nvPr>
            <p:ph type="ctrTitle"/>
          </p:nvPr>
        </p:nvSpPr>
        <p:spPr>
          <a:xfrm>
            <a:off x="537352" y="591653"/>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i="0" u="none" strike="noStrike" cap="non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23" name="Google Shape;423;p25"/>
          <p:cNvSpPr txBox="1">
            <a:spLocks noGrp="1"/>
          </p:cNvSpPr>
          <p:nvPr>
            <p:ph type="subTitle" idx="1"/>
          </p:nvPr>
        </p:nvSpPr>
        <p:spPr>
          <a:xfrm>
            <a:off x="516880" y="1396788"/>
            <a:ext cx="10751400" cy="4414500"/>
          </a:xfrm>
          <a:prstGeom prst="rect">
            <a:avLst/>
          </a:prstGeom>
          <a:noFill/>
          <a:ln>
            <a:noFill/>
          </a:ln>
        </p:spPr>
        <p:txBody>
          <a:bodyPr spcFirstLastPara="1" wrap="square" lIns="91425" tIns="45700" rIns="91425" bIns="45700" anchor="t" anchorCtr="0">
            <a:normAutofit/>
          </a:bodyPr>
          <a:lstStyle/>
          <a:p>
            <a:pPr marL="47625" lvl="0" indent="0" algn="l" rtl="0">
              <a:lnSpc>
                <a:spcPct val="135714"/>
              </a:lnSpc>
              <a:spcBef>
                <a:spcPts val="0"/>
              </a:spcBef>
              <a:spcAft>
                <a:spcPts val="0"/>
              </a:spcAft>
              <a:buClr>
                <a:schemeClr val="dk1"/>
              </a:buClr>
              <a:buSzPts val="2850"/>
              <a:buNone/>
            </a:pPr>
            <a:r>
              <a:rPr lang="zh-HK" sz="2700">
                <a:highlight>
                  <a:srgbClr val="FFFFFF"/>
                </a:highlight>
              </a:rPr>
              <a:t>Analysis Plan:</a:t>
            </a:r>
            <a:endParaRPr/>
          </a:p>
          <a:p>
            <a:pPr marL="47625" lvl="0" indent="0" algn="l" rtl="0">
              <a:lnSpc>
                <a:spcPct val="135714"/>
              </a:lnSpc>
              <a:spcBef>
                <a:spcPts val="0"/>
              </a:spcBef>
              <a:spcAft>
                <a:spcPts val="0"/>
              </a:spcAft>
              <a:buClr>
                <a:schemeClr val="dk1"/>
              </a:buClr>
              <a:buSzPts val="2850"/>
              <a:buNone/>
            </a:pPr>
            <a:r>
              <a:rPr lang="zh-HK" sz="2000" b="1">
                <a:highlight>
                  <a:srgbClr val="FFFFFF"/>
                </a:highlight>
              </a:rPr>
              <a:t>Collective analysis:   </a:t>
            </a:r>
            <a:r>
              <a:rPr lang="zh-HK" sz="2000">
                <a:highlight>
                  <a:srgbClr val="FFFFFF"/>
                </a:highlight>
              </a:rPr>
              <a:t>Shampoo, Conditioner and Treatments</a:t>
            </a:r>
            <a:endParaRPr/>
          </a:p>
          <a:p>
            <a:pPr marL="47625" lvl="0" indent="0" algn="l" rtl="0">
              <a:lnSpc>
                <a:spcPct val="135714"/>
              </a:lnSpc>
              <a:spcBef>
                <a:spcPts val="0"/>
              </a:spcBef>
              <a:spcAft>
                <a:spcPts val="0"/>
              </a:spcAft>
              <a:buClr>
                <a:schemeClr val="dk1"/>
              </a:buClr>
              <a:buSzPts val="2850"/>
              <a:buNone/>
            </a:pPr>
            <a:r>
              <a:rPr lang="zh-HK" sz="2000" b="1">
                <a:highlight>
                  <a:srgbClr val="FFFFFF"/>
                </a:highlight>
              </a:rPr>
              <a:t>Individual examination:  </a:t>
            </a:r>
            <a:r>
              <a:rPr lang="zh-HK" sz="2000">
                <a:highlight>
                  <a:srgbClr val="FFFFFF"/>
                </a:highlight>
              </a:rPr>
              <a:t>Styling product</a:t>
            </a:r>
            <a:endParaRPr/>
          </a:p>
          <a:p>
            <a:pPr marL="47625" lvl="0" indent="0" algn="l" rtl="0">
              <a:lnSpc>
                <a:spcPct val="135714"/>
              </a:lnSpc>
              <a:spcBef>
                <a:spcPts val="0"/>
              </a:spcBef>
              <a:spcAft>
                <a:spcPts val="0"/>
              </a:spcAft>
              <a:buClr>
                <a:schemeClr val="dk1"/>
              </a:buClr>
              <a:buSzPts val="2850"/>
              <a:buNone/>
            </a:pPr>
            <a:endParaRPr sz="2000">
              <a:highlight>
                <a:srgbClr val="FFFFFF"/>
              </a:highlight>
            </a:endParaRPr>
          </a:p>
          <a:p>
            <a:pPr marL="47625" lvl="0" indent="0" algn="l" rtl="0">
              <a:lnSpc>
                <a:spcPct val="135714"/>
              </a:lnSpc>
              <a:spcBef>
                <a:spcPts val="0"/>
              </a:spcBef>
              <a:spcAft>
                <a:spcPts val="0"/>
              </a:spcAft>
              <a:buClr>
                <a:schemeClr val="dk1"/>
              </a:buClr>
              <a:buSzPts val="2850"/>
              <a:buNone/>
            </a:pPr>
            <a:r>
              <a:rPr lang="zh-HK" sz="2700">
                <a:highlight>
                  <a:srgbClr val="FFFFFF"/>
                </a:highlight>
              </a:rPr>
              <a:t>Visualization: Generate word clouds for each group based on rating scales</a:t>
            </a:r>
            <a:endParaRPr/>
          </a:p>
          <a:p>
            <a:pPr marL="47625" lvl="0" indent="0" algn="l" rtl="0">
              <a:lnSpc>
                <a:spcPct val="135714"/>
              </a:lnSpc>
              <a:spcBef>
                <a:spcPts val="0"/>
              </a:spcBef>
              <a:spcAft>
                <a:spcPts val="0"/>
              </a:spcAft>
              <a:buClr>
                <a:schemeClr val="dk1"/>
              </a:buClr>
              <a:buSzPts val="2850"/>
              <a:buNone/>
            </a:pPr>
            <a:r>
              <a:rPr lang="zh-HK" sz="2200">
                <a:highlight>
                  <a:srgbClr val="FFFFFF"/>
                </a:highlight>
              </a:rPr>
              <a:t>(i) Ratings 4 to 5</a:t>
            </a:r>
            <a:endParaRPr/>
          </a:p>
          <a:p>
            <a:pPr marL="47625" lvl="0" indent="0" algn="l" rtl="0">
              <a:lnSpc>
                <a:spcPct val="135714"/>
              </a:lnSpc>
              <a:spcBef>
                <a:spcPts val="0"/>
              </a:spcBef>
              <a:spcAft>
                <a:spcPts val="0"/>
              </a:spcAft>
              <a:buClr>
                <a:schemeClr val="dk1"/>
              </a:buClr>
              <a:buSzPts val="2850"/>
              <a:buNone/>
            </a:pPr>
            <a:r>
              <a:rPr lang="zh-HK" sz="2200">
                <a:highlight>
                  <a:srgbClr val="FFFFFF"/>
                </a:highlight>
              </a:rPr>
              <a:t>(ii) Rating of 3</a:t>
            </a:r>
            <a:endParaRPr/>
          </a:p>
          <a:p>
            <a:pPr marL="47625" lvl="0" indent="0" algn="l" rtl="0">
              <a:lnSpc>
                <a:spcPct val="135714"/>
              </a:lnSpc>
              <a:spcBef>
                <a:spcPts val="0"/>
              </a:spcBef>
              <a:spcAft>
                <a:spcPts val="0"/>
              </a:spcAft>
              <a:buClr>
                <a:schemeClr val="dk1"/>
              </a:buClr>
              <a:buSzPts val="2850"/>
              <a:buNone/>
            </a:pPr>
            <a:r>
              <a:rPr lang="zh-HK" sz="2200">
                <a:highlight>
                  <a:srgbClr val="FFFFFF"/>
                </a:highlight>
              </a:rPr>
              <a:t>(iii) Ratings 1 to 2</a:t>
            </a:r>
            <a:endParaRPr sz="2200"/>
          </a:p>
        </p:txBody>
      </p:sp>
      <p:pic>
        <p:nvPicPr>
          <p:cNvPr id="424" name="Google Shape;424;p25"/>
          <p:cNvPicPr preferRelativeResize="0"/>
          <p:nvPr/>
        </p:nvPicPr>
        <p:blipFill rotWithShape="1">
          <a:blip r:embed="rId3">
            <a:alphaModFix/>
          </a:blip>
          <a:srcRect/>
          <a:stretch/>
        </p:blipFill>
        <p:spPr>
          <a:xfrm>
            <a:off x="8659505" y="4155744"/>
            <a:ext cx="2449774" cy="2199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6"/>
          <p:cNvPicPr preferRelativeResize="0"/>
          <p:nvPr/>
        </p:nvPicPr>
        <p:blipFill rotWithShape="1">
          <a:blip r:embed="rId3">
            <a:alphaModFix/>
          </a:blip>
          <a:srcRect/>
          <a:stretch/>
        </p:blipFill>
        <p:spPr>
          <a:xfrm>
            <a:off x="8194930" y="1531743"/>
            <a:ext cx="3925550" cy="2260476"/>
          </a:xfrm>
          <a:prstGeom prst="rect">
            <a:avLst/>
          </a:prstGeom>
          <a:noFill/>
          <a:ln>
            <a:noFill/>
          </a:ln>
        </p:spPr>
      </p:pic>
      <p:sp>
        <p:nvSpPr>
          <p:cNvPr id="430" name="Google Shape;430;p46"/>
          <p:cNvSpPr txBox="1">
            <a:spLocks noGrp="1"/>
          </p:cNvSpPr>
          <p:nvPr>
            <p:ph type="ctrTitle"/>
          </p:nvPr>
        </p:nvSpPr>
        <p:spPr>
          <a:xfrm>
            <a:off x="596877" y="314653"/>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i="0" u="none" strike="noStrike" cap="none">
                <a:solidFill>
                  <a:srgbClr val="0C0C0C"/>
                </a:solidFill>
                <a:latin typeface="Calibri"/>
                <a:ea typeface="Calibri"/>
                <a:cs typeface="Calibri"/>
                <a:sym typeface="Calibri"/>
              </a:rPr>
              <a:t>Word Clouds by Rating </a:t>
            </a:r>
            <a:endParaRPr sz="5000">
              <a:latin typeface="Calibri"/>
              <a:ea typeface="Calibri"/>
              <a:cs typeface="Calibri"/>
              <a:sym typeface="Calibri"/>
            </a:endParaRPr>
          </a:p>
        </p:txBody>
      </p:sp>
      <p:sp>
        <p:nvSpPr>
          <p:cNvPr id="431" name="Google Shape;431;p46"/>
          <p:cNvSpPr/>
          <p:nvPr/>
        </p:nvSpPr>
        <p:spPr>
          <a:xfrm>
            <a:off x="8158863" y="1492950"/>
            <a:ext cx="4020300" cy="23499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46"/>
          <p:cNvSpPr/>
          <p:nvPr/>
        </p:nvSpPr>
        <p:spPr>
          <a:xfrm>
            <a:off x="8159660" y="4402735"/>
            <a:ext cx="4020300" cy="23499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3" name="Google Shape;433;p46"/>
          <p:cNvPicPr preferRelativeResize="0"/>
          <p:nvPr/>
        </p:nvPicPr>
        <p:blipFill rotWithShape="1">
          <a:blip r:embed="rId4">
            <a:alphaModFix/>
          </a:blip>
          <a:srcRect/>
          <a:stretch/>
        </p:blipFill>
        <p:spPr>
          <a:xfrm>
            <a:off x="71520" y="1492950"/>
            <a:ext cx="3953725" cy="2300349"/>
          </a:xfrm>
          <a:prstGeom prst="rect">
            <a:avLst/>
          </a:prstGeom>
          <a:noFill/>
          <a:ln>
            <a:noFill/>
          </a:ln>
        </p:spPr>
      </p:pic>
      <p:pic>
        <p:nvPicPr>
          <p:cNvPr id="434" name="Google Shape;434;p46"/>
          <p:cNvPicPr preferRelativeResize="0"/>
          <p:nvPr/>
        </p:nvPicPr>
        <p:blipFill rotWithShape="1">
          <a:blip r:embed="rId5">
            <a:alphaModFix/>
          </a:blip>
          <a:srcRect/>
          <a:stretch/>
        </p:blipFill>
        <p:spPr>
          <a:xfrm>
            <a:off x="4101543" y="1492950"/>
            <a:ext cx="3953725" cy="2317203"/>
          </a:xfrm>
          <a:prstGeom prst="rect">
            <a:avLst/>
          </a:prstGeom>
          <a:noFill/>
          <a:ln>
            <a:noFill/>
          </a:ln>
        </p:spPr>
      </p:pic>
      <p:pic>
        <p:nvPicPr>
          <p:cNvPr id="435" name="Google Shape;435;p46"/>
          <p:cNvPicPr preferRelativeResize="0"/>
          <p:nvPr/>
        </p:nvPicPr>
        <p:blipFill rotWithShape="1">
          <a:blip r:embed="rId6">
            <a:alphaModFix/>
          </a:blip>
          <a:srcRect/>
          <a:stretch/>
        </p:blipFill>
        <p:spPr>
          <a:xfrm>
            <a:off x="70723" y="4443746"/>
            <a:ext cx="3953726" cy="2244546"/>
          </a:xfrm>
          <a:prstGeom prst="rect">
            <a:avLst/>
          </a:prstGeom>
          <a:noFill/>
          <a:ln>
            <a:noFill/>
          </a:ln>
        </p:spPr>
      </p:pic>
      <p:pic>
        <p:nvPicPr>
          <p:cNvPr id="436" name="Google Shape;436;p46"/>
          <p:cNvPicPr preferRelativeResize="0"/>
          <p:nvPr/>
        </p:nvPicPr>
        <p:blipFill rotWithShape="1">
          <a:blip r:embed="rId7">
            <a:alphaModFix/>
          </a:blip>
          <a:srcRect/>
          <a:stretch/>
        </p:blipFill>
        <p:spPr>
          <a:xfrm>
            <a:off x="3997949" y="4443746"/>
            <a:ext cx="4101766" cy="2267897"/>
          </a:xfrm>
          <a:prstGeom prst="rect">
            <a:avLst/>
          </a:prstGeom>
          <a:noFill/>
          <a:ln>
            <a:noFill/>
          </a:ln>
        </p:spPr>
      </p:pic>
      <p:pic>
        <p:nvPicPr>
          <p:cNvPr id="437" name="Google Shape;437;p46"/>
          <p:cNvPicPr preferRelativeResize="0"/>
          <p:nvPr/>
        </p:nvPicPr>
        <p:blipFill rotWithShape="1">
          <a:blip r:embed="rId8">
            <a:alphaModFix/>
          </a:blip>
          <a:srcRect/>
          <a:stretch/>
        </p:blipFill>
        <p:spPr>
          <a:xfrm>
            <a:off x="8204105" y="4464151"/>
            <a:ext cx="3975145" cy="2244612"/>
          </a:xfrm>
          <a:prstGeom prst="rect">
            <a:avLst/>
          </a:prstGeom>
          <a:noFill/>
          <a:ln>
            <a:noFill/>
          </a:ln>
        </p:spPr>
      </p:pic>
      <p:sp>
        <p:nvSpPr>
          <p:cNvPr id="438" name="Google Shape;438;p46"/>
          <p:cNvSpPr txBox="1"/>
          <p:nvPr/>
        </p:nvSpPr>
        <p:spPr>
          <a:xfrm>
            <a:off x="71525" y="1055350"/>
            <a:ext cx="115569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HK" sz="2000" b="0" i="0" u="none" strike="noStrike" cap="none">
                <a:solidFill>
                  <a:srgbClr val="000000"/>
                </a:solidFill>
                <a:latin typeface="Calibri"/>
                <a:ea typeface="Calibri"/>
                <a:cs typeface="Calibri"/>
                <a:sym typeface="Calibri"/>
              </a:rPr>
              <a:t>Mielle, Strengthening Hair Products, Rosemary Mint (</a:t>
            </a:r>
            <a:r>
              <a:rPr lang="zh-HK" sz="2000" b="1" i="0" u="none" strike="noStrike" cap="none">
                <a:solidFill>
                  <a:srgbClr val="000000"/>
                </a:solidFill>
                <a:latin typeface="Calibri"/>
                <a:ea typeface="Calibri"/>
                <a:cs typeface="Calibri"/>
                <a:sym typeface="Calibri"/>
              </a:rPr>
              <a:t>Shampoo, Conditioner, Treatments Best Sellers</a:t>
            </a:r>
            <a:r>
              <a:rPr lang="zh-HK" sz="2000" b="0" i="0" u="none" strike="noStrike" cap="none">
                <a:solidFill>
                  <a:srgbClr val="000000"/>
                </a:solidFill>
                <a:latin typeface="Calibri"/>
                <a:ea typeface="Calibri"/>
                <a:cs typeface="Calibri"/>
                <a:sym typeface="Calibri"/>
              </a:rPr>
              <a:t>)</a:t>
            </a:r>
            <a:endParaRPr sz="2000" b="0" i="0" u="none" strike="noStrike" cap="none">
              <a:solidFill>
                <a:srgbClr val="000000"/>
              </a:solidFill>
              <a:latin typeface="Calibri"/>
              <a:ea typeface="Calibri"/>
              <a:cs typeface="Calibri"/>
              <a:sym typeface="Calibri"/>
            </a:endParaRPr>
          </a:p>
        </p:txBody>
      </p:sp>
      <p:sp>
        <p:nvSpPr>
          <p:cNvPr id="439" name="Google Shape;439;p46"/>
          <p:cNvSpPr txBox="1"/>
          <p:nvPr/>
        </p:nvSpPr>
        <p:spPr>
          <a:xfrm>
            <a:off x="70725" y="3922650"/>
            <a:ext cx="10485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HK" sz="2000" b="0" i="0" u="none" strike="noStrike" cap="none">
                <a:solidFill>
                  <a:srgbClr val="000000"/>
                </a:solidFill>
                <a:latin typeface="Calibri"/>
                <a:ea typeface="Calibri"/>
                <a:cs typeface="Calibri"/>
                <a:sym typeface="Calibri"/>
              </a:rPr>
              <a:t>Giovanni, L.A. Hold Styling Gel, Strong Hold (</a:t>
            </a:r>
            <a:r>
              <a:rPr lang="zh-HK" sz="2000" b="1" i="0" u="none" strike="noStrike" cap="none">
                <a:solidFill>
                  <a:srgbClr val="000000"/>
                </a:solidFill>
                <a:latin typeface="Calibri"/>
                <a:ea typeface="Calibri"/>
                <a:cs typeface="Calibri"/>
                <a:sym typeface="Calibri"/>
              </a:rPr>
              <a:t>Styling Best Seller</a:t>
            </a:r>
            <a:r>
              <a:rPr lang="zh-HK" sz="2000" b="0" i="0" u="none" strike="noStrike" cap="none">
                <a:solidFill>
                  <a:srgbClr val="000000"/>
                </a:solidFill>
                <a:latin typeface="Calibri"/>
                <a:ea typeface="Calibri"/>
                <a:cs typeface="Calibri"/>
                <a:sym typeface="Calibri"/>
              </a:rPr>
              <a:t>)</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title"/>
          </p:nvPr>
        </p:nvSpPr>
        <p:spPr>
          <a:xfrm>
            <a:off x="482761" y="64772"/>
            <a:ext cx="11779800" cy="13257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5714"/>
              <a:buNone/>
            </a:pPr>
            <a:r>
              <a:rPr lang="zh-HK" sz="5600" b="1">
                <a:solidFill>
                  <a:srgbClr val="0C0C0C"/>
                </a:solidFill>
              </a:rPr>
              <a:t>Approaches used for </a:t>
            </a:r>
            <a:r>
              <a:rPr lang="zh-HK" sz="5600" b="1" i="0" u="none" strike="noStrike" cap="none">
                <a:solidFill>
                  <a:srgbClr val="0C0C0C"/>
                </a:solidFill>
                <a:latin typeface="Calibri"/>
                <a:ea typeface="Calibri"/>
                <a:cs typeface="Calibri"/>
                <a:sym typeface="Calibri"/>
              </a:rPr>
              <a:t>Sentiment Analysis: </a:t>
            </a:r>
            <a:endParaRPr/>
          </a:p>
        </p:txBody>
      </p:sp>
      <p:sp>
        <p:nvSpPr>
          <p:cNvPr id="445" name="Google Shape;445;p47"/>
          <p:cNvSpPr txBox="1"/>
          <p:nvPr/>
        </p:nvSpPr>
        <p:spPr>
          <a:xfrm>
            <a:off x="269875" y="1190625"/>
            <a:ext cx="11922300" cy="54135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115000"/>
              </a:lnSpc>
              <a:spcBef>
                <a:spcPts val="1200"/>
              </a:spcBef>
              <a:spcAft>
                <a:spcPts val="0"/>
              </a:spcAft>
              <a:buClr>
                <a:schemeClr val="dk1"/>
              </a:buClr>
              <a:buSzPts val="3600"/>
              <a:buFont typeface="Arial"/>
              <a:buAutoNum type="arabicPeriod"/>
            </a:pPr>
            <a:r>
              <a:rPr lang="zh-HK" sz="3600" b="1" i="0" u="none" strike="noStrike" cap="none">
                <a:solidFill>
                  <a:schemeClr val="dk1"/>
                </a:solidFill>
                <a:latin typeface="Arial"/>
                <a:ea typeface="Arial"/>
                <a:cs typeface="Arial"/>
                <a:sym typeface="Arial"/>
              </a:rPr>
              <a:t>NLTK </a:t>
            </a:r>
            <a:r>
              <a:rPr lang="zh-HK" sz="3600" b="1" i="0" u="none" strike="noStrike" cap="none">
                <a:solidFill>
                  <a:srgbClr val="0C0C0C"/>
                </a:solidFill>
                <a:latin typeface="Calibri"/>
                <a:ea typeface="Calibri"/>
                <a:cs typeface="Calibri"/>
                <a:sym typeface="Calibri"/>
              </a:rPr>
              <a:t>VADER</a:t>
            </a:r>
            <a:r>
              <a:rPr lang="zh-HK" sz="4000" b="1" i="0" u="none" strike="noStrike" cap="none">
                <a:solidFill>
                  <a:srgbClr val="0C0C0C"/>
                </a:solidFill>
                <a:latin typeface="Calibri"/>
                <a:ea typeface="Calibri"/>
                <a:cs typeface="Calibri"/>
                <a:sym typeface="Calibri"/>
              </a:rPr>
              <a:t> </a:t>
            </a:r>
            <a:r>
              <a:rPr lang="zh-HK" sz="2200" b="1" i="0" u="none" strike="noStrike" cap="none">
                <a:solidFill>
                  <a:srgbClr val="0C0C0C"/>
                </a:solidFill>
                <a:latin typeface="Calibri"/>
                <a:ea typeface="Calibri"/>
                <a:cs typeface="Calibri"/>
                <a:sym typeface="Calibri"/>
              </a:rPr>
              <a:t>(V</a:t>
            </a:r>
            <a:r>
              <a:rPr lang="zh-HK" sz="2200" b="0" i="0" u="none" strike="noStrike" cap="none">
                <a:solidFill>
                  <a:srgbClr val="0C0C0C"/>
                </a:solidFill>
                <a:latin typeface="Calibri"/>
                <a:ea typeface="Calibri"/>
                <a:cs typeface="Calibri"/>
                <a:sym typeface="Calibri"/>
              </a:rPr>
              <a:t>alence</a:t>
            </a:r>
            <a:r>
              <a:rPr lang="zh-HK" sz="2200" b="1" i="0" u="none" strike="noStrike" cap="none">
                <a:solidFill>
                  <a:srgbClr val="0C0C0C"/>
                </a:solidFill>
                <a:latin typeface="Calibri"/>
                <a:ea typeface="Calibri"/>
                <a:cs typeface="Calibri"/>
                <a:sym typeface="Calibri"/>
              </a:rPr>
              <a:t> A</a:t>
            </a:r>
            <a:r>
              <a:rPr lang="zh-HK" sz="2200" b="0" i="0" u="none" strike="noStrike" cap="none">
                <a:solidFill>
                  <a:srgbClr val="0C0C0C"/>
                </a:solidFill>
                <a:latin typeface="Calibri"/>
                <a:ea typeface="Calibri"/>
                <a:cs typeface="Calibri"/>
                <a:sym typeface="Calibri"/>
              </a:rPr>
              <a:t>ware</a:t>
            </a:r>
            <a:r>
              <a:rPr lang="zh-HK" sz="2200" b="1" i="0" u="none" strike="noStrike" cap="none">
                <a:solidFill>
                  <a:srgbClr val="0C0C0C"/>
                </a:solidFill>
                <a:latin typeface="Calibri"/>
                <a:ea typeface="Calibri"/>
                <a:cs typeface="Calibri"/>
                <a:sym typeface="Calibri"/>
              </a:rPr>
              <a:t> D</a:t>
            </a:r>
            <a:r>
              <a:rPr lang="zh-HK" sz="2200" b="0" i="0" u="none" strike="noStrike" cap="none">
                <a:solidFill>
                  <a:srgbClr val="0C0C0C"/>
                </a:solidFill>
                <a:latin typeface="Calibri"/>
                <a:ea typeface="Calibri"/>
                <a:cs typeface="Calibri"/>
                <a:sym typeface="Calibri"/>
              </a:rPr>
              <a:t>ictionary </a:t>
            </a:r>
            <a:r>
              <a:rPr lang="zh-HK" sz="2200" b="1" i="0" u="none" strike="noStrike" cap="none">
                <a:solidFill>
                  <a:srgbClr val="0C0C0C"/>
                </a:solidFill>
                <a:latin typeface="Calibri"/>
                <a:ea typeface="Calibri"/>
                <a:cs typeface="Calibri"/>
                <a:sym typeface="Calibri"/>
              </a:rPr>
              <a:t>and </a:t>
            </a:r>
            <a:r>
              <a:rPr lang="zh-HK" sz="2200" b="0" i="0" u="none" strike="noStrike" cap="none">
                <a:solidFill>
                  <a:srgbClr val="0C0C0C"/>
                </a:solidFill>
                <a:latin typeface="Calibri"/>
                <a:ea typeface="Calibri"/>
                <a:cs typeface="Calibri"/>
                <a:sym typeface="Calibri"/>
              </a:rPr>
              <a:t>s</a:t>
            </a:r>
            <a:r>
              <a:rPr lang="zh-HK" sz="2200" b="1" i="0" u="none" strike="noStrike" cap="none">
                <a:solidFill>
                  <a:srgbClr val="0C0C0C"/>
                </a:solidFill>
                <a:latin typeface="Calibri"/>
                <a:ea typeface="Calibri"/>
                <a:cs typeface="Calibri"/>
                <a:sym typeface="Calibri"/>
              </a:rPr>
              <a:t>E</a:t>
            </a:r>
            <a:r>
              <a:rPr lang="zh-HK" sz="2200" b="0" i="0" u="none" strike="noStrike" cap="none">
                <a:solidFill>
                  <a:srgbClr val="0C0C0C"/>
                </a:solidFill>
                <a:latin typeface="Calibri"/>
                <a:ea typeface="Calibri"/>
                <a:cs typeface="Calibri"/>
                <a:sym typeface="Calibri"/>
              </a:rPr>
              <a:t>ntiment</a:t>
            </a:r>
            <a:r>
              <a:rPr lang="zh-HK" sz="2200" b="1" i="0" u="none" strike="noStrike" cap="none">
                <a:solidFill>
                  <a:srgbClr val="0C0C0C"/>
                </a:solidFill>
                <a:latin typeface="Calibri"/>
                <a:ea typeface="Calibri"/>
                <a:cs typeface="Calibri"/>
                <a:sym typeface="Calibri"/>
              </a:rPr>
              <a:t> R</a:t>
            </a:r>
            <a:r>
              <a:rPr lang="zh-HK" sz="2200" b="0" i="0" u="none" strike="noStrike" cap="none">
                <a:solidFill>
                  <a:srgbClr val="0C0C0C"/>
                </a:solidFill>
                <a:latin typeface="Calibri"/>
                <a:ea typeface="Calibri"/>
                <a:cs typeface="Calibri"/>
                <a:sym typeface="Calibri"/>
              </a:rPr>
              <a:t>easoner</a:t>
            </a:r>
            <a:r>
              <a:rPr lang="zh-HK" sz="2200" b="1" i="0" u="none" strike="noStrike" cap="none">
                <a:solidFill>
                  <a:srgbClr val="0C0C0C"/>
                </a:solidFill>
                <a:latin typeface="Calibri"/>
                <a:ea typeface="Calibri"/>
                <a:cs typeface="Calibri"/>
                <a:sym typeface="Calibri"/>
              </a:rPr>
              <a:t>) </a:t>
            </a:r>
            <a:endParaRPr sz="2200" b="1"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 A lexicon and rule-based sentiment analysis tool</a:t>
            </a:r>
            <a:r>
              <a:rPr lang="zh-HK" sz="2000" b="0" i="0" u="none" strike="noStrike" cap="none">
                <a:solidFill>
                  <a:srgbClr val="0C0C0C"/>
                </a:solidFill>
                <a:latin typeface="Calibri"/>
                <a:ea typeface="Calibri"/>
                <a:cs typeface="Calibri"/>
                <a:sym typeface="Calibri"/>
              </a:rPr>
              <a:t>:</a:t>
            </a:r>
            <a:r>
              <a:rPr lang="zh-HK" sz="2000" b="1" i="0" u="none" strike="noStrike" cap="none">
                <a:solidFill>
                  <a:srgbClr val="0C0C0C"/>
                </a:solidFill>
                <a:latin typeface="Calibri"/>
                <a:ea typeface="Calibri"/>
                <a:cs typeface="Calibri"/>
                <a:sym typeface="Calibri"/>
              </a:rPr>
              <a:t> </a:t>
            </a:r>
            <a:r>
              <a:rPr lang="zh-HK" sz="2000" b="0" i="0" u="none" strike="noStrike" cap="none">
                <a:solidFill>
                  <a:srgbClr val="0C0C0C"/>
                </a:solidFill>
                <a:latin typeface="Calibri"/>
                <a:ea typeface="Calibri"/>
                <a:cs typeface="Calibri"/>
                <a:sym typeface="Calibri"/>
              </a:rPr>
              <a:t>a list of words with associated sentiment scores, along with a set of rules to evaluate the sentiment of text, specifically for</a:t>
            </a:r>
            <a:r>
              <a:rPr lang="zh-HK" sz="2000" b="1" i="0" u="none" strike="noStrike" cap="none">
                <a:solidFill>
                  <a:srgbClr val="0C0C0C"/>
                </a:solidFill>
                <a:latin typeface="Calibri"/>
                <a:ea typeface="Calibri"/>
                <a:cs typeface="Calibri"/>
                <a:sym typeface="Calibri"/>
              </a:rPr>
              <a:t> social media contexts</a:t>
            </a:r>
            <a:endParaRPr sz="2000" b="1"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'pos', 'neu', and 'neg' scores</a:t>
            </a:r>
            <a:r>
              <a:rPr lang="zh-HK" sz="2000" b="0" i="0" u="none" strike="noStrike" cap="none">
                <a:solidFill>
                  <a:srgbClr val="0C0C0C"/>
                </a:solidFill>
                <a:latin typeface="Calibri"/>
                <a:ea typeface="Calibri"/>
                <a:cs typeface="Calibri"/>
                <a:sym typeface="Calibri"/>
              </a:rPr>
              <a:t>: the </a:t>
            </a:r>
            <a:r>
              <a:rPr lang="zh-HK" sz="2000" b="1" i="0" u="none" strike="noStrike" cap="none">
                <a:solidFill>
                  <a:srgbClr val="0C0C0C"/>
                </a:solidFill>
                <a:latin typeface="Calibri"/>
                <a:ea typeface="Calibri"/>
                <a:cs typeface="Calibri"/>
                <a:sym typeface="Calibri"/>
              </a:rPr>
              <a:t>proportion </a:t>
            </a:r>
            <a:r>
              <a:rPr lang="zh-HK" sz="2000" b="0" i="0" u="none" strike="noStrike" cap="none">
                <a:solidFill>
                  <a:srgbClr val="0C0C0C"/>
                </a:solidFill>
                <a:latin typeface="Calibri"/>
                <a:ea typeface="Calibri"/>
                <a:cs typeface="Calibri"/>
                <a:sym typeface="Calibri"/>
              </a:rPr>
              <a:t>of text that falls into each category (sum up to 1)</a:t>
            </a:r>
            <a:endParaRPr sz="2000" b="0"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'compound' score</a:t>
            </a:r>
            <a:r>
              <a:rPr lang="zh-HK" sz="2000" b="0" i="0" u="none" strike="noStrike" cap="none">
                <a:solidFill>
                  <a:srgbClr val="0C0C0C"/>
                </a:solidFill>
                <a:latin typeface="Calibri"/>
                <a:ea typeface="Calibri"/>
                <a:cs typeface="Calibri"/>
                <a:sym typeface="Calibri"/>
              </a:rPr>
              <a:t>:</a:t>
            </a:r>
            <a:r>
              <a:rPr lang="zh-HK" sz="2000" b="1" i="0" u="none" strike="noStrike" cap="none">
                <a:solidFill>
                  <a:srgbClr val="0C0C0C"/>
                </a:solidFill>
                <a:latin typeface="Calibri"/>
                <a:ea typeface="Calibri"/>
                <a:cs typeface="Calibri"/>
                <a:sym typeface="Calibri"/>
              </a:rPr>
              <a:t> </a:t>
            </a:r>
            <a:r>
              <a:rPr lang="zh-HK" sz="2000" b="0" i="0" u="none" strike="noStrike" cap="none">
                <a:solidFill>
                  <a:srgbClr val="0C0C0C"/>
                </a:solidFill>
                <a:latin typeface="Calibri"/>
                <a:ea typeface="Calibri"/>
                <a:cs typeface="Calibri"/>
                <a:sym typeface="Calibri"/>
              </a:rPr>
              <a:t>a normalized composite score ranging from -1 (most negative) to +1 (most positive)</a:t>
            </a:r>
            <a:br>
              <a:rPr lang="zh-HK" sz="2000" b="0" i="0" u="none" strike="noStrike" cap="none">
                <a:solidFill>
                  <a:srgbClr val="0C0C0C"/>
                </a:solidFill>
                <a:latin typeface="Calibri"/>
                <a:ea typeface="Calibri"/>
                <a:cs typeface="Calibri"/>
                <a:sym typeface="Calibri"/>
              </a:rPr>
            </a:br>
            <a:endParaRPr sz="2200" b="0" i="0" u="none" strike="noStrike" cap="none">
              <a:solidFill>
                <a:srgbClr val="0C0C0C"/>
              </a:solidFill>
              <a:latin typeface="Calibri"/>
              <a:ea typeface="Calibri"/>
              <a:cs typeface="Calibri"/>
              <a:sym typeface="Calibri"/>
            </a:endParaRPr>
          </a:p>
          <a:p>
            <a:pPr marL="457200" marR="0" lvl="0" indent="-457200" algn="l" rtl="0">
              <a:lnSpc>
                <a:spcPct val="115000"/>
              </a:lnSpc>
              <a:spcBef>
                <a:spcPts val="0"/>
              </a:spcBef>
              <a:spcAft>
                <a:spcPts val="0"/>
              </a:spcAft>
              <a:buClr>
                <a:srgbClr val="0C0C0C"/>
              </a:buClr>
              <a:buSzPts val="3600"/>
              <a:buFont typeface="Calibri"/>
              <a:buAutoNum type="arabicPeriod" startAt="2"/>
            </a:pPr>
            <a:r>
              <a:rPr lang="zh-HK" sz="3600" b="1" i="0" u="none" strike="noStrike" cap="none">
                <a:solidFill>
                  <a:srgbClr val="0C0C0C"/>
                </a:solidFill>
                <a:latin typeface="Calibri"/>
                <a:ea typeface="Calibri"/>
                <a:cs typeface="Calibri"/>
                <a:sym typeface="Calibri"/>
              </a:rPr>
              <a:t>Huggingface RoBERTa Transformers</a:t>
            </a:r>
            <a:endParaRPr sz="3600" b="1"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Deep Learning-Based Pre-trained Model</a:t>
            </a:r>
            <a:r>
              <a:rPr lang="zh-HK" sz="2000" b="0" i="0" u="none" strike="noStrike" cap="none">
                <a:solidFill>
                  <a:srgbClr val="0C0C0C"/>
                </a:solidFill>
                <a:latin typeface="Calibri"/>
                <a:ea typeface="Calibri"/>
                <a:cs typeface="Calibri"/>
                <a:sym typeface="Calibri"/>
              </a:rPr>
              <a:t>:</a:t>
            </a:r>
            <a:r>
              <a:rPr lang="zh-HK" sz="2000" b="1" i="0" u="none" strike="noStrike" cap="none">
                <a:solidFill>
                  <a:srgbClr val="0C0C0C"/>
                </a:solidFill>
                <a:latin typeface="Calibri"/>
                <a:ea typeface="Calibri"/>
                <a:cs typeface="Calibri"/>
                <a:sym typeface="Calibri"/>
              </a:rPr>
              <a:t> </a:t>
            </a:r>
            <a:r>
              <a:rPr lang="zh-HK" sz="2000" b="0" i="0" u="none" strike="noStrike" cap="none">
                <a:solidFill>
                  <a:srgbClr val="0C0C0C"/>
                </a:solidFill>
                <a:latin typeface="Calibri"/>
                <a:ea typeface="Calibri"/>
                <a:cs typeface="Calibri"/>
                <a:sym typeface="Calibri"/>
              </a:rPr>
              <a:t>Uses multiple layers of Transformer architecture to learn complex features and patterns from text</a:t>
            </a:r>
            <a:endParaRPr sz="2000" b="0"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Generation of logits</a:t>
            </a:r>
            <a:r>
              <a:rPr lang="zh-HK" sz="2000" b="0" i="0" u="none" strike="noStrike" cap="none">
                <a:solidFill>
                  <a:srgbClr val="0C0C0C"/>
                </a:solidFill>
                <a:latin typeface="Calibri"/>
                <a:ea typeface="Calibri"/>
                <a:cs typeface="Calibri"/>
                <a:sym typeface="Calibri"/>
              </a:rPr>
              <a:t>: raw scores that represent the model's preliminary assessment of the input text</a:t>
            </a:r>
            <a:endParaRPr sz="2000" b="0"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Normalization with Scipy’s Softmax</a:t>
            </a:r>
            <a:r>
              <a:rPr lang="zh-HK" sz="2000" b="0" i="0" u="none" strike="noStrike" cap="none">
                <a:solidFill>
                  <a:srgbClr val="0C0C0C"/>
                </a:solidFill>
                <a:latin typeface="Calibri"/>
                <a:ea typeface="Calibri"/>
                <a:cs typeface="Calibri"/>
                <a:sym typeface="Calibri"/>
              </a:rPr>
              <a:t>: into </a:t>
            </a:r>
            <a:r>
              <a:rPr lang="zh-HK" sz="2000" b="1" i="0" u="none" strike="noStrike" cap="none">
                <a:solidFill>
                  <a:srgbClr val="0C0C0C"/>
                </a:solidFill>
                <a:latin typeface="Calibri"/>
                <a:ea typeface="Calibri"/>
                <a:cs typeface="Calibri"/>
                <a:sym typeface="Calibri"/>
              </a:rPr>
              <a:t>probabilities </a:t>
            </a:r>
            <a:r>
              <a:rPr lang="zh-HK" sz="2000" b="0" i="0" u="none" strike="noStrike" cap="none">
                <a:solidFill>
                  <a:srgbClr val="0C0C0C"/>
                </a:solidFill>
                <a:latin typeface="Calibri"/>
                <a:ea typeface="Calibri"/>
                <a:cs typeface="Calibri"/>
                <a:sym typeface="Calibri"/>
              </a:rPr>
              <a:t>ranging from </a:t>
            </a:r>
            <a:r>
              <a:rPr lang="zh-HK" sz="2000" b="1" i="0" u="none" strike="noStrike" cap="none">
                <a:solidFill>
                  <a:srgbClr val="0C0C0C"/>
                </a:solidFill>
                <a:latin typeface="Calibri"/>
                <a:ea typeface="Calibri"/>
                <a:cs typeface="Calibri"/>
                <a:sym typeface="Calibri"/>
              </a:rPr>
              <a:t>0 to 1</a:t>
            </a:r>
            <a:endParaRPr sz="2000" b="1" i="0" u="none" strike="noStrike" cap="none">
              <a:solidFill>
                <a:srgbClr val="0C0C0C"/>
              </a:solidFill>
              <a:latin typeface="Calibri"/>
              <a:ea typeface="Calibri"/>
              <a:cs typeface="Calibri"/>
              <a:sym typeface="Calibri"/>
            </a:endParaRPr>
          </a:p>
          <a:p>
            <a:pPr marL="457200" marR="0" lvl="0" indent="-355600" algn="l" rtl="0">
              <a:lnSpc>
                <a:spcPct val="115000"/>
              </a:lnSpc>
              <a:spcBef>
                <a:spcPts val="0"/>
              </a:spcBef>
              <a:spcAft>
                <a:spcPts val="0"/>
              </a:spcAft>
              <a:buClr>
                <a:srgbClr val="0C0C0C"/>
              </a:buClr>
              <a:buSzPts val="2000"/>
              <a:buFont typeface="Calibri"/>
              <a:buChar char="-"/>
            </a:pPr>
            <a:r>
              <a:rPr lang="zh-HK" sz="2000" b="1" i="0" u="none" strike="noStrike" cap="none">
                <a:solidFill>
                  <a:srgbClr val="0C0C0C"/>
                </a:solidFill>
                <a:latin typeface="Calibri"/>
                <a:ea typeface="Calibri"/>
                <a:cs typeface="Calibri"/>
                <a:sym typeface="Calibri"/>
              </a:rPr>
              <a:t>Positive, neutral, negative sentiment scores </a:t>
            </a:r>
            <a:r>
              <a:rPr lang="zh-HK" sz="2000" b="0" i="0" u="none" strike="noStrike" cap="none">
                <a:solidFill>
                  <a:srgbClr val="0C0C0C"/>
                </a:solidFill>
                <a:latin typeface="Calibri"/>
                <a:ea typeface="Calibri"/>
                <a:cs typeface="Calibri"/>
                <a:sym typeface="Calibri"/>
              </a:rPr>
              <a:t>(sum up to 1):</a:t>
            </a:r>
            <a:br>
              <a:rPr lang="zh-HK" sz="2000" b="0" i="0" u="none" strike="noStrike" cap="none">
                <a:solidFill>
                  <a:srgbClr val="0C0C0C"/>
                </a:solidFill>
                <a:latin typeface="Calibri"/>
                <a:ea typeface="Calibri"/>
                <a:cs typeface="Calibri"/>
                <a:sym typeface="Calibri"/>
              </a:rPr>
            </a:br>
            <a:r>
              <a:rPr lang="zh-HK" sz="2000" b="0" i="0" u="none" strike="noStrike" cap="none">
                <a:solidFill>
                  <a:srgbClr val="0C0C0C"/>
                </a:solidFill>
                <a:latin typeface="Calibri"/>
                <a:ea typeface="Calibri"/>
                <a:cs typeface="Calibri"/>
                <a:sym typeface="Calibri"/>
              </a:rPr>
              <a:t>the model’s confidence level that the input text belongs to a particular sentiment class</a:t>
            </a:r>
            <a:endParaRPr sz="2000" b="0" i="0" u="none" strike="noStrike" cap="none">
              <a:solidFill>
                <a:srgbClr val="0C0C0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30a7bc9c348_0_135"/>
          <p:cNvSpPr txBox="1">
            <a:spLocks noGrp="1"/>
          </p:cNvSpPr>
          <p:nvPr>
            <p:ph type="title"/>
          </p:nvPr>
        </p:nvSpPr>
        <p:spPr>
          <a:xfrm>
            <a:off x="1955502" y="1233264"/>
            <a:ext cx="8998200" cy="1134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pic>
        <p:nvPicPr>
          <p:cNvPr id="451" name="Google Shape;451;g30a7bc9c348_0_135"/>
          <p:cNvPicPr preferRelativeResize="0"/>
          <p:nvPr/>
        </p:nvPicPr>
        <p:blipFill rotWithShape="1">
          <a:blip r:embed="rId3">
            <a:alphaModFix/>
          </a:blip>
          <a:srcRect/>
          <a:stretch/>
        </p:blipFill>
        <p:spPr>
          <a:xfrm>
            <a:off x="1238250" y="1131371"/>
            <a:ext cx="10171936" cy="2562954"/>
          </a:xfrm>
          <a:prstGeom prst="rect">
            <a:avLst/>
          </a:prstGeom>
          <a:noFill/>
          <a:ln>
            <a:noFill/>
          </a:ln>
        </p:spPr>
      </p:pic>
      <p:pic>
        <p:nvPicPr>
          <p:cNvPr id="452" name="Google Shape;452;g30a7bc9c348_0_135"/>
          <p:cNvPicPr preferRelativeResize="0"/>
          <p:nvPr/>
        </p:nvPicPr>
        <p:blipFill rotWithShape="1">
          <a:blip r:embed="rId4">
            <a:alphaModFix/>
          </a:blip>
          <a:srcRect/>
          <a:stretch/>
        </p:blipFill>
        <p:spPr>
          <a:xfrm>
            <a:off x="1403583" y="3830297"/>
            <a:ext cx="9392967" cy="2893757"/>
          </a:xfrm>
          <a:prstGeom prst="rect">
            <a:avLst/>
          </a:prstGeom>
          <a:noFill/>
          <a:ln>
            <a:noFill/>
          </a:ln>
        </p:spPr>
      </p:pic>
      <p:sp>
        <p:nvSpPr>
          <p:cNvPr id="453" name="Google Shape;453;g30a7bc9c348_0_135"/>
          <p:cNvSpPr/>
          <p:nvPr/>
        </p:nvSpPr>
        <p:spPr>
          <a:xfrm>
            <a:off x="5591266" y="920824"/>
            <a:ext cx="1501800" cy="2773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4" name="Google Shape;454;g30a7bc9c348_0_135"/>
          <p:cNvSpPr/>
          <p:nvPr/>
        </p:nvSpPr>
        <p:spPr>
          <a:xfrm>
            <a:off x="9959983" y="920824"/>
            <a:ext cx="1501800" cy="2773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5" name="Google Shape;455;g30a7bc9c348_0_135"/>
          <p:cNvSpPr/>
          <p:nvPr/>
        </p:nvSpPr>
        <p:spPr>
          <a:xfrm>
            <a:off x="6096624" y="3855042"/>
            <a:ext cx="1587300" cy="2893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6" name="Google Shape;456;g30a7bc9c348_0_135"/>
          <p:cNvSpPr txBox="1"/>
          <p:nvPr/>
        </p:nvSpPr>
        <p:spPr>
          <a:xfrm>
            <a:off x="1251175" y="45950"/>
            <a:ext cx="102489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zh-HK" sz="2000" b="0" i="0" u="none" strike="noStrike" cap="none">
                <a:solidFill>
                  <a:srgbClr val="000000"/>
                </a:solidFill>
                <a:latin typeface="Calibri"/>
                <a:ea typeface="Calibri"/>
                <a:cs typeface="Calibri"/>
                <a:sym typeface="Calibri"/>
              </a:rPr>
              <a:t>To our surprise, both approaches do not perform well on the preprocessed text, </a:t>
            </a: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zh-HK" sz="2000" b="0" i="0" u="none" strike="noStrike" cap="none">
                <a:solidFill>
                  <a:srgbClr val="000000"/>
                </a:solidFill>
                <a:latin typeface="Calibri"/>
                <a:ea typeface="Calibri"/>
                <a:cs typeface="Calibri"/>
                <a:sym typeface="Calibri"/>
              </a:rPr>
              <a:t>especially in scoring sentiment on reviews with low ratings.</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0a7bc9c348_0_98"/>
          <p:cNvSpPr txBox="1">
            <a:spLocks noGrp="1"/>
          </p:cNvSpPr>
          <p:nvPr>
            <p:ph type="title"/>
          </p:nvPr>
        </p:nvSpPr>
        <p:spPr>
          <a:xfrm>
            <a:off x="482761" y="674372"/>
            <a:ext cx="11779800" cy="13257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zh-HK" sz="5600" b="1" i="0" u="none" strike="noStrike" cap="none">
                <a:solidFill>
                  <a:srgbClr val="0C0C0C"/>
                </a:solidFill>
                <a:latin typeface="Calibri"/>
                <a:ea typeface="Calibri"/>
                <a:cs typeface="Calibri"/>
                <a:sym typeface="Calibri"/>
              </a:rPr>
              <a:t>Sentiment Analysis using VADER</a:t>
            </a:r>
            <a:endParaRPr/>
          </a:p>
        </p:txBody>
      </p:sp>
      <p:pic>
        <p:nvPicPr>
          <p:cNvPr id="462" name="Google Shape;462;g30a7bc9c348_0_98"/>
          <p:cNvPicPr preferRelativeResize="0"/>
          <p:nvPr/>
        </p:nvPicPr>
        <p:blipFill rotWithShape="1">
          <a:blip r:embed="rId3">
            <a:alphaModFix/>
          </a:blip>
          <a:srcRect/>
          <a:stretch/>
        </p:blipFill>
        <p:spPr>
          <a:xfrm>
            <a:off x="190983" y="2142698"/>
            <a:ext cx="5641321" cy="4414316"/>
          </a:xfrm>
          <a:prstGeom prst="rect">
            <a:avLst/>
          </a:prstGeom>
          <a:noFill/>
          <a:ln>
            <a:noFill/>
          </a:ln>
        </p:spPr>
      </p:pic>
      <p:pic>
        <p:nvPicPr>
          <p:cNvPr id="463" name="Google Shape;463;g30a7bc9c348_0_98"/>
          <p:cNvPicPr preferRelativeResize="0"/>
          <p:nvPr/>
        </p:nvPicPr>
        <p:blipFill rotWithShape="1">
          <a:blip r:embed="rId4">
            <a:alphaModFix/>
          </a:blip>
          <a:srcRect/>
          <a:stretch/>
        </p:blipFill>
        <p:spPr>
          <a:xfrm>
            <a:off x="6204613" y="2142699"/>
            <a:ext cx="5661051" cy="44143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0a7bc9c348_0_149"/>
          <p:cNvSpPr txBox="1">
            <a:spLocks noGrp="1"/>
          </p:cNvSpPr>
          <p:nvPr>
            <p:ph type="title"/>
          </p:nvPr>
        </p:nvSpPr>
        <p:spPr>
          <a:xfrm>
            <a:off x="838200" y="222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Font typeface="Arial"/>
              <a:buNone/>
            </a:pPr>
            <a:r>
              <a:rPr lang="zh-HK" sz="5600" b="1">
                <a:solidFill>
                  <a:srgbClr val="0C0C0C"/>
                </a:solidFill>
              </a:rPr>
              <a:t>Sentiment Analysis using VADER</a:t>
            </a:r>
            <a:endParaRPr/>
          </a:p>
        </p:txBody>
      </p:sp>
      <p:sp>
        <p:nvSpPr>
          <p:cNvPr id="469" name="Google Shape;469;g30a7bc9c348_0_149"/>
          <p:cNvSpPr txBox="1"/>
          <p:nvPr/>
        </p:nvSpPr>
        <p:spPr>
          <a:xfrm>
            <a:off x="76200" y="1211275"/>
            <a:ext cx="13461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zh-HK" sz="2500" b="0" i="0" u="sng" strike="noStrike" cap="none">
                <a:solidFill>
                  <a:schemeClr val="dk1"/>
                </a:solidFill>
                <a:latin typeface="Calibri"/>
                <a:ea typeface="Calibri"/>
                <a:cs typeface="Calibri"/>
                <a:sym typeface="Calibri"/>
              </a:rPr>
              <a:t>1- star rating with the highest positive sentiment score</a:t>
            </a:r>
            <a:endParaRPr sz="25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 text preprocessing:</a:t>
            </a:r>
            <a:endParaRPr sz="2500" b="0" i="0" u="none" strike="noStrike" cap="none">
              <a:solidFill>
                <a:schemeClr val="dk1"/>
              </a:solidFill>
              <a:latin typeface="Calibri"/>
              <a:ea typeface="Calibri"/>
              <a:cs typeface="Calibri"/>
              <a:sym typeface="Calibri"/>
            </a:endParaRPr>
          </a:p>
        </p:txBody>
      </p:sp>
      <p:sp>
        <p:nvSpPr>
          <p:cNvPr id="470" name="Google Shape;470;g30a7bc9c348_0_149"/>
          <p:cNvSpPr txBox="1"/>
          <p:nvPr/>
        </p:nvSpPr>
        <p:spPr>
          <a:xfrm>
            <a:off x="103300" y="4082825"/>
            <a:ext cx="13461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sng" strike="noStrike" cap="none">
                <a:solidFill>
                  <a:schemeClr val="dk1"/>
                </a:solidFill>
                <a:latin typeface="Calibri"/>
                <a:ea typeface="Calibri"/>
                <a:cs typeface="Calibri"/>
                <a:sym typeface="Calibri"/>
              </a:rPr>
              <a:t>5- star rating with the highest negative sentiment score</a:t>
            </a:r>
            <a:endParaRPr sz="25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 text preprocessing:</a:t>
            </a:r>
            <a:endParaRPr sz="2500" b="0" i="0" u="none" strike="noStrike" cap="none">
              <a:solidFill>
                <a:schemeClr val="dk1"/>
              </a:solidFill>
              <a:latin typeface="Calibri"/>
              <a:ea typeface="Calibri"/>
              <a:cs typeface="Calibri"/>
              <a:sym typeface="Calibri"/>
            </a:endParaRPr>
          </a:p>
        </p:txBody>
      </p:sp>
      <p:sp>
        <p:nvSpPr>
          <p:cNvPr id="471" name="Google Shape;471;g30a7bc9c348_0_149"/>
          <p:cNvSpPr txBox="1"/>
          <p:nvPr/>
        </p:nvSpPr>
        <p:spPr>
          <a:xfrm>
            <a:off x="76200" y="2687100"/>
            <a:ext cx="7150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Without text preprocessing:</a:t>
            </a:r>
            <a:endParaRPr sz="1400" b="0" i="0" u="none" strike="noStrike" cap="none">
              <a:solidFill>
                <a:srgbClr val="000000"/>
              </a:solidFill>
              <a:latin typeface="Arial"/>
              <a:ea typeface="Arial"/>
              <a:cs typeface="Arial"/>
              <a:sym typeface="Arial"/>
            </a:endParaRPr>
          </a:p>
        </p:txBody>
      </p:sp>
      <p:grpSp>
        <p:nvGrpSpPr>
          <p:cNvPr id="472" name="Google Shape;472;g30a7bc9c348_0_149"/>
          <p:cNvGrpSpPr/>
          <p:nvPr/>
        </p:nvGrpSpPr>
        <p:grpSpPr>
          <a:xfrm>
            <a:off x="76200" y="2165575"/>
            <a:ext cx="16113929" cy="622047"/>
            <a:chOff x="0" y="2546575"/>
            <a:chExt cx="16113929" cy="622047"/>
          </a:xfrm>
        </p:grpSpPr>
        <p:pic>
          <p:nvPicPr>
            <p:cNvPr id="473" name="Google Shape;473;g30a7bc9c348_0_149"/>
            <p:cNvPicPr preferRelativeResize="0"/>
            <p:nvPr/>
          </p:nvPicPr>
          <p:blipFill rotWithShape="1">
            <a:blip r:embed="rId3">
              <a:alphaModFix/>
            </a:blip>
            <a:srcRect/>
            <a:stretch/>
          </p:blipFill>
          <p:spPr>
            <a:xfrm>
              <a:off x="0" y="2546575"/>
              <a:ext cx="16113929" cy="566332"/>
            </a:xfrm>
            <a:prstGeom prst="rect">
              <a:avLst/>
            </a:prstGeom>
            <a:noFill/>
            <a:ln>
              <a:noFill/>
            </a:ln>
          </p:spPr>
        </p:pic>
        <p:sp>
          <p:nvSpPr>
            <p:cNvPr id="474" name="Google Shape;474;g30a7bc9c348_0_149"/>
            <p:cNvSpPr/>
            <p:nvPr/>
          </p:nvSpPr>
          <p:spPr>
            <a:xfrm>
              <a:off x="5236034" y="2644007"/>
              <a:ext cx="357600" cy="284400"/>
            </a:xfrm>
            <a:prstGeom prst="ellipse">
              <a:avLst/>
            </a:prstGeom>
            <a:no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5" name="Google Shape;475;g30a7bc9c348_0_149"/>
            <p:cNvSpPr/>
            <p:nvPr/>
          </p:nvSpPr>
          <p:spPr>
            <a:xfrm>
              <a:off x="3956626" y="2884222"/>
              <a:ext cx="357600" cy="284400"/>
            </a:xfrm>
            <a:prstGeom prst="ellipse">
              <a:avLst/>
            </a:prstGeom>
            <a:noFill/>
            <a:ln w="952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6" name="Google Shape;476;g30a7bc9c348_0_149"/>
            <p:cNvSpPr/>
            <p:nvPr/>
          </p:nvSpPr>
          <p:spPr>
            <a:xfrm>
              <a:off x="9633338" y="2644007"/>
              <a:ext cx="1312800" cy="2844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7" name="Google Shape;477;g30a7bc9c348_0_149"/>
            <p:cNvSpPr/>
            <p:nvPr/>
          </p:nvSpPr>
          <p:spPr>
            <a:xfrm>
              <a:off x="6476646" y="2884222"/>
              <a:ext cx="715200" cy="2286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478" name="Google Shape;478;g30a7bc9c348_0_149"/>
            <p:cNvCxnSpPr/>
            <p:nvPr/>
          </p:nvCxnSpPr>
          <p:spPr>
            <a:xfrm rot="10800000" flipH="1">
              <a:off x="0" y="2713825"/>
              <a:ext cx="1317900" cy="13200"/>
            </a:xfrm>
            <a:prstGeom prst="straightConnector1">
              <a:avLst/>
            </a:prstGeom>
            <a:noFill/>
            <a:ln w="19050" cap="flat" cmpd="sng">
              <a:solidFill>
                <a:srgbClr val="38761D"/>
              </a:solidFill>
              <a:prstDash val="solid"/>
              <a:round/>
              <a:headEnd type="none" w="sm" len="sm"/>
              <a:tailEnd type="none" w="sm" len="sm"/>
            </a:ln>
          </p:spPr>
        </p:cxnSp>
      </p:grpSp>
      <p:grpSp>
        <p:nvGrpSpPr>
          <p:cNvPr id="479" name="Google Shape;479;g30a7bc9c348_0_149"/>
          <p:cNvGrpSpPr/>
          <p:nvPr/>
        </p:nvGrpSpPr>
        <p:grpSpPr>
          <a:xfrm>
            <a:off x="103300" y="3290287"/>
            <a:ext cx="19700059" cy="369620"/>
            <a:chOff x="27100" y="3671287"/>
            <a:chExt cx="19700059" cy="369620"/>
          </a:xfrm>
        </p:grpSpPr>
        <p:pic>
          <p:nvPicPr>
            <p:cNvPr id="480" name="Google Shape;480;g30a7bc9c348_0_149"/>
            <p:cNvPicPr preferRelativeResize="0"/>
            <p:nvPr/>
          </p:nvPicPr>
          <p:blipFill rotWithShape="1">
            <a:blip r:embed="rId4">
              <a:alphaModFix/>
            </a:blip>
            <a:srcRect/>
            <a:stretch/>
          </p:blipFill>
          <p:spPr>
            <a:xfrm>
              <a:off x="27100" y="3671287"/>
              <a:ext cx="19700059" cy="369620"/>
            </a:xfrm>
            <a:prstGeom prst="rect">
              <a:avLst/>
            </a:prstGeom>
            <a:noFill/>
            <a:ln>
              <a:noFill/>
            </a:ln>
          </p:spPr>
        </p:pic>
        <p:cxnSp>
          <p:nvCxnSpPr>
            <p:cNvPr id="481" name="Google Shape;481;g30a7bc9c348_0_149"/>
            <p:cNvCxnSpPr/>
            <p:nvPr/>
          </p:nvCxnSpPr>
          <p:spPr>
            <a:xfrm rot="10800000" flipH="1">
              <a:off x="74100" y="3853388"/>
              <a:ext cx="1678800" cy="9300"/>
            </a:xfrm>
            <a:prstGeom prst="straightConnector1">
              <a:avLst/>
            </a:prstGeom>
            <a:noFill/>
            <a:ln w="19050" cap="flat" cmpd="sng">
              <a:solidFill>
                <a:srgbClr val="38761D"/>
              </a:solidFill>
              <a:prstDash val="solid"/>
              <a:round/>
              <a:headEnd type="none" w="sm" len="sm"/>
              <a:tailEnd type="none" w="sm" len="sm"/>
            </a:ln>
          </p:spPr>
        </p:cxnSp>
      </p:grpSp>
      <p:sp>
        <p:nvSpPr>
          <p:cNvPr id="482" name="Google Shape;482;g30a7bc9c348_0_149"/>
          <p:cNvSpPr txBox="1"/>
          <p:nvPr/>
        </p:nvSpPr>
        <p:spPr>
          <a:xfrm>
            <a:off x="74100" y="5475275"/>
            <a:ext cx="7150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Without text preprocessing:</a:t>
            </a:r>
            <a:endParaRPr sz="1400" b="0" i="0" u="none" strike="noStrike" cap="none">
              <a:solidFill>
                <a:srgbClr val="000000"/>
              </a:solidFill>
              <a:latin typeface="Arial"/>
              <a:ea typeface="Arial"/>
              <a:cs typeface="Arial"/>
              <a:sym typeface="Arial"/>
            </a:endParaRPr>
          </a:p>
        </p:txBody>
      </p:sp>
      <p:grpSp>
        <p:nvGrpSpPr>
          <p:cNvPr id="483" name="Google Shape;483;g30a7bc9c348_0_149"/>
          <p:cNvGrpSpPr/>
          <p:nvPr/>
        </p:nvGrpSpPr>
        <p:grpSpPr>
          <a:xfrm>
            <a:off x="103300" y="4908950"/>
            <a:ext cx="12065338" cy="586725"/>
            <a:chOff x="27100" y="4985150"/>
            <a:chExt cx="12065338" cy="586725"/>
          </a:xfrm>
        </p:grpSpPr>
        <p:pic>
          <p:nvPicPr>
            <p:cNvPr id="484" name="Google Shape;484;g30a7bc9c348_0_149"/>
            <p:cNvPicPr preferRelativeResize="0"/>
            <p:nvPr/>
          </p:nvPicPr>
          <p:blipFill rotWithShape="1">
            <a:blip r:embed="rId5">
              <a:alphaModFix/>
            </a:blip>
            <a:srcRect/>
            <a:stretch/>
          </p:blipFill>
          <p:spPr>
            <a:xfrm>
              <a:off x="27100" y="4985150"/>
              <a:ext cx="11929850" cy="566325"/>
            </a:xfrm>
            <a:prstGeom prst="rect">
              <a:avLst/>
            </a:prstGeom>
            <a:noFill/>
            <a:ln>
              <a:noFill/>
            </a:ln>
          </p:spPr>
        </p:pic>
        <p:sp>
          <p:nvSpPr>
            <p:cNvPr id="485" name="Google Shape;485;g30a7bc9c348_0_149"/>
            <p:cNvSpPr/>
            <p:nvPr/>
          </p:nvSpPr>
          <p:spPr>
            <a:xfrm>
              <a:off x="10779638" y="5126119"/>
              <a:ext cx="1312800" cy="2844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6" name="Google Shape;486;g30a7bc9c348_0_149"/>
            <p:cNvSpPr/>
            <p:nvPr/>
          </p:nvSpPr>
          <p:spPr>
            <a:xfrm>
              <a:off x="7400550" y="5343275"/>
              <a:ext cx="715200" cy="2286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487" name="Google Shape;487;g30a7bc9c348_0_149"/>
            <p:cNvCxnSpPr/>
            <p:nvPr/>
          </p:nvCxnSpPr>
          <p:spPr>
            <a:xfrm rot="10800000" flipH="1">
              <a:off x="74100" y="5165600"/>
              <a:ext cx="1317900" cy="13200"/>
            </a:xfrm>
            <a:prstGeom prst="straightConnector1">
              <a:avLst/>
            </a:prstGeom>
            <a:noFill/>
            <a:ln w="19050" cap="flat" cmpd="sng">
              <a:solidFill>
                <a:srgbClr val="38761D"/>
              </a:solidFill>
              <a:prstDash val="solid"/>
              <a:round/>
              <a:headEnd type="none" w="sm" len="sm"/>
              <a:tailEnd type="none" w="sm" len="sm"/>
            </a:ln>
          </p:spPr>
        </p:cxnSp>
      </p:grpSp>
      <p:grpSp>
        <p:nvGrpSpPr>
          <p:cNvPr id="488" name="Google Shape;488;g30a7bc9c348_0_149"/>
          <p:cNvGrpSpPr/>
          <p:nvPr/>
        </p:nvGrpSpPr>
        <p:grpSpPr>
          <a:xfrm>
            <a:off x="148200" y="5951325"/>
            <a:ext cx="8859465" cy="462025"/>
            <a:chOff x="72000" y="6027525"/>
            <a:chExt cx="8859465" cy="462025"/>
          </a:xfrm>
        </p:grpSpPr>
        <p:pic>
          <p:nvPicPr>
            <p:cNvPr id="489" name="Google Shape;489;g30a7bc9c348_0_149"/>
            <p:cNvPicPr preferRelativeResize="0"/>
            <p:nvPr/>
          </p:nvPicPr>
          <p:blipFill rotWithShape="1">
            <a:blip r:embed="rId6">
              <a:alphaModFix/>
            </a:blip>
            <a:srcRect/>
            <a:stretch/>
          </p:blipFill>
          <p:spPr>
            <a:xfrm>
              <a:off x="74100" y="6027525"/>
              <a:ext cx="8857365" cy="462025"/>
            </a:xfrm>
            <a:prstGeom prst="rect">
              <a:avLst/>
            </a:prstGeom>
            <a:noFill/>
            <a:ln>
              <a:noFill/>
            </a:ln>
          </p:spPr>
        </p:pic>
        <p:cxnSp>
          <p:nvCxnSpPr>
            <p:cNvPr id="490" name="Google Shape;490;g30a7bc9c348_0_149"/>
            <p:cNvCxnSpPr/>
            <p:nvPr/>
          </p:nvCxnSpPr>
          <p:spPr>
            <a:xfrm rot="10800000" flipH="1">
              <a:off x="72000" y="6228963"/>
              <a:ext cx="1678800" cy="9300"/>
            </a:xfrm>
            <a:prstGeom prst="straightConnector1">
              <a:avLst/>
            </a:prstGeom>
            <a:noFill/>
            <a:ln w="19050" cap="flat" cmpd="sng">
              <a:solidFill>
                <a:srgbClr val="38761D"/>
              </a:solidFill>
              <a:prstDash val="solid"/>
              <a:round/>
              <a:headEnd type="none" w="sm" len="sm"/>
              <a:tailEnd type="none" w="sm" len="sm"/>
            </a:ln>
          </p:spPr>
        </p:cxnSp>
      </p:grpSp>
      <p:sp>
        <p:nvSpPr>
          <p:cNvPr id="491" name="Google Shape;491;g30a7bc9c348_0_149"/>
          <p:cNvSpPr txBox="1"/>
          <p:nvPr/>
        </p:nvSpPr>
        <p:spPr>
          <a:xfrm>
            <a:off x="3810000" y="1817425"/>
            <a:ext cx="4458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HK" sz="1800" b="0" i="0" u="none" strike="noStrike" cap="none">
                <a:solidFill>
                  <a:srgbClr val="EE0000"/>
                </a:solidFill>
                <a:latin typeface="Calibri"/>
                <a:ea typeface="Calibri"/>
                <a:cs typeface="Calibri"/>
                <a:sym typeface="Calibri"/>
              </a:rPr>
              <a:t>Unwanted correction of spelling</a:t>
            </a:r>
            <a:endParaRPr sz="1800" b="0" i="0" u="none" strike="noStrike" cap="none">
              <a:solidFill>
                <a:srgbClr val="EE0000"/>
              </a:solidFill>
              <a:latin typeface="Calibri"/>
              <a:ea typeface="Calibri"/>
              <a:cs typeface="Calibri"/>
              <a:sym typeface="Calibri"/>
            </a:endParaRPr>
          </a:p>
        </p:txBody>
      </p:sp>
      <p:sp>
        <p:nvSpPr>
          <p:cNvPr id="492" name="Google Shape;492;g30a7bc9c348_0_149"/>
          <p:cNvSpPr txBox="1"/>
          <p:nvPr/>
        </p:nvSpPr>
        <p:spPr>
          <a:xfrm>
            <a:off x="7723875" y="1817425"/>
            <a:ext cx="4458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HK" sz="1800" b="0" i="0" u="none" strike="noStrike" cap="none">
                <a:solidFill>
                  <a:srgbClr val="0000FF"/>
                </a:solidFill>
                <a:latin typeface="Calibri"/>
                <a:ea typeface="Calibri"/>
                <a:cs typeface="Calibri"/>
                <a:sym typeface="Calibri"/>
              </a:rPr>
              <a:t>Unexpected removal of negation words</a:t>
            </a:r>
            <a:endParaRPr sz="1800" b="0" i="0" u="none" strike="noStrike" cap="none">
              <a:solidFill>
                <a:srgbClr val="0000FF"/>
              </a:solidFill>
              <a:latin typeface="Calibri"/>
              <a:ea typeface="Calibri"/>
              <a:cs typeface="Calibri"/>
              <a:sym typeface="Calibri"/>
            </a:endParaRPr>
          </a:p>
        </p:txBody>
      </p:sp>
      <p:sp>
        <p:nvSpPr>
          <p:cNvPr id="493" name="Google Shape;493;g30a7bc9c348_0_149"/>
          <p:cNvSpPr txBox="1"/>
          <p:nvPr/>
        </p:nvSpPr>
        <p:spPr>
          <a:xfrm>
            <a:off x="2119850" y="3067275"/>
            <a:ext cx="4458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HK" sz="1800" b="0" i="0" u="none" strike="noStrike" cap="none">
                <a:solidFill>
                  <a:srgbClr val="38761D"/>
                </a:solidFill>
                <a:latin typeface="Calibri"/>
                <a:ea typeface="Calibri"/>
                <a:cs typeface="Calibri"/>
                <a:sym typeface="Calibri"/>
              </a:rPr>
              <a:t>lower vader_pos: improvement</a:t>
            </a:r>
            <a:endParaRPr sz="1800" b="0" i="0" u="none" strike="noStrike" cap="none">
              <a:solidFill>
                <a:srgbClr val="38761D"/>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8"/>
          <p:cNvSpPr txBox="1">
            <a:spLocks noGrp="1"/>
          </p:cNvSpPr>
          <p:nvPr>
            <p:ph type="title"/>
          </p:nvPr>
        </p:nvSpPr>
        <p:spPr>
          <a:xfrm>
            <a:off x="533400" y="552161"/>
            <a:ext cx="10515600" cy="1325563"/>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5714"/>
              <a:buNone/>
            </a:pPr>
            <a:r>
              <a:rPr lang="zh-HK" sz="5600" b="1" i="0" u="none" strike="noStrike" cap="none">
                <a:solidFill>
                  <a:srgbClr val="0C0C0C"/>
                </a:solidFill>
                <a:latin typeface="Calibri"/>
                <a:ea typeface="Calibri"/>
                <a:cs typeface="Calibri"/>
                <a:sym typeface="Calibri"/>
              </a:rPr>
              <a:t>Sentiment Analysis using RoBERTa</a:t>
            </a:r>
            <a:br>
              <a:rPr lang="zh-HK" sz="4400" b="1" i="0" u="none" strike="noStrike" cap="none">
                <a:solidFill>
                  <a:srgbClr val="184037"/>
                </a:solidFill>
                <a:latin typeface="Calibri"/>
                <a:ea typeface="Calibri"/>
                <a:cs typeface="Calibri"/>
                <a:sym typeface="Calibri"/>
              </a:rPr>
            </a:br>
            <a:endParaRPr/>
          </a:p>
        </p:txBody>
      </p:sp>
      <p:sp>
        <p:nvSpPr>
          <p:cNvPr id="499" name="Google Shape;499;p48"/>
          <p:cNvSpPr txBox="1"/>
          <p:nvPr/>
        </p:nvSpPr>
        <p:spPr>
          <a:xfrm>
            <a:off x="193010" y="2163649"/>
            <a:ext cx="2995683"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With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text preprocessing </a:t>
            </a:r>
            <a:endParaRPr sz="2500" b="0" i="0" u="none" strike="noStrike" cap="none">
              <a:solidFill>
                <a:srgbClr val="000000"/>
              </a:solidFill>
              <a:latin typeface="Calibri"/>
              <a:ea typeface="Calibri"/>
              <a:cs typeface="Calibri"/>
              <a:sym typeface="Calibri"/>
            </a:endParaRPr>
          </a:p>
        </p:txBody>
      </p:sp>
      <p:sp>
        <p:nvSpPr>
          <p:cNvPr id="500" name="Google Shape;500;p48"/>
          <p:cNvSpPr txBox="1"/>
          <p:nvPr/>
        </p:nvSpPr>
        <p:spPr>
          <a:xfrm>
            <a:off x="193010" y="4961177"/>
            <a:ext cx="2995683"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Without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text preprocessing </a:t>
            </a:r>
            <a:endParaRPr sz="2500" b="0" i="0" u="none" strike="noStrike" cap="none">
              <a:solidFill>
                <a:srgbClr val="000000"/>
              </a:solidFill>
              <a:latin typeface="Calibri"/>
              <a:ea typeface="Calibri"/>
              <a:cs typeface="Calibri"/>
              <a:sym typeface="Calibri"/>
            </a:endParaRPr>
          </a:p>
        </p:txBody>
      </p:sp>
      <p:pic>
        <p:nvPicPr>
          <p:cNvPr id="501" name="Google Shape;501;p48"/>
          <p:cNvPicPr preferRelativeResize="0"/>
          <p:nvPr/>
        </p:nvPicPr>
        <p:blipFill rotWithShape="1">
          <a:blip r:embed="rId3">
            <a:alphaModFix/>
          </a:blip>
          <a:srcRect/>
          <a:stretch/>
        </p:blipFill>
        <p:spPr>
          <a:xfrm>
            <a:off x="3057097" y="1297196"/>
            <a:ext cx="8479809" cy="2743594"/>
          </a:xfrm>
          <a:prstGeom prst="rect">
            <a:avLst/>
          </a:prstGeom>
          <a:noFill/>
          <a:ln>
            <a:noFill/>
          </a:ln>
        </p:spPr>
      </p:pic>
      <p:pic>
        <p:nvPicPr>
          <p:cNvPr id="502" name="Google Shape;502;p48"/>
          <p:cNvPicPr preferRelativeResize="0"/>
          <p:nvPr/>
        </p:nvPicPr>
        <p:blipFill rotWithShape="1">
          <a:blip r:embed="rId4">
            <a:alphaModFix/>
          </a:blip>
          <a:srcRect/>
          <a:stretch/>
        </p:blipFill>
        <p:spPr>
          <a:xfrm>
            <a:off x="3087803" y="4130500"/>
            <a:ext cx="8414983" cy="2706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30a7bc9c348_0_190"/>
          <p:cNvSpPr txBox="1">
            <a:spLocks noGrp="1"/>
          </p:cNvSpPr>
          <p:nvPr>
            <p:ph type="title"/>
          </p:nvPr>
        </p:nvSpPr>
        <p:spPr>
          <a:xfrm>
            <a:off x="838200" y="222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zh-HK" sz="5600" b="1">
                <a:solidFill>
                  <a:srgbClr val="0C0C0C"/>
                </a:solidFill>
              </a:rPr>
              <a:t>Sentiment Analysis using RoBERTa</a:t>
            </a:r>
            <a:endParaRPr/>
          </a:p>
        </p:txBody>
      </p:sp>
      <p:sp>
        <p:nvSpPr>
          <p:cNvPr id="508" name="Google Shape;508;g30a7bc9c348_0_190"/>
          <p:cNvSpPr txBox="1"/>
          <p:nvPr/>
        </p:nvSpPr>
        <p:spPr>
          <a:xfrm>
            <a:off x="76200" y="1211275"/>
            <a:ext cx="13461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sng" strike="noStrike" cap="none">
                <a:solidFill>
                  <a:schemeClr val="dk1"/>
                </a:solidFill>
                <a:latin typeface="Calibri"/>
                <a:ea typeface="Calibri"/>
                <a:cs typeface="Calibri"/>
                <a:sym typeface="Calibri"/>
              </a:rPr>
              <a:t>1- star rating with the highest positive sentiment score</a:t>
            </a:r>
            <a:endParaRPr sz="25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 text preprocessing:</a:t>
            </a:r>
            <a:endParaRPr sz="2500" b="0" i="0" u="none" strike="noStrike" cap="none">
              <a:solidFill>
                <a:schemeClr val="dk1"/>
              </a:solidFill>
              <a:latin typeface="Calibri"/>
              <a:ea typeface="Calibri"/>
              <a:cs typeface="Calibri"/>
              <a:sym typeface="Calibri"/>
            </a:endParaRPr>
          </a:p>
        </p:txBody>
      </p:sp>
      <p:sp>
        <p:nvSpPr>
          <p:cNvPr id="509" name="Google Shape;509;g30a7bc9c348_0_190"/>
          <p:cNvSpPr txBox="1"/>
          <p:nvPr/>
        </p:nvSpPr>
        <p:spPr>
          <a:xfrm>
            <a:off x="103300" y="4082825"/>
            <a:ext cx="13461900"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sng" strike="noStrike" cap="none">
                <a:solidFill>
                  <a:schemeClr val="dk1"/>
                </a:solidFill>
                <a:latin typeface="Calibri"/>
                <a:ea typeface="Calibri"/>
                <a:cs typeface="Calibri"/>
                <a:sym typeface="Calibri"/>
              </a:rPr>
              <a:t>5- star rating with the highest negative sentiment score</a:t>
            </a:r>
            <a:endParaRPr sz="25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 text preprocessing:</a:t>
            </a:r>
            <a:endParaRPr sz="2500" b="0" i="0" u="none" strike="noStrike" cap="none">
              <a:solidFill>
                <a:schemeClr val="dk1"/>
              </a:solidFill>
              <a:latin typeface="Calibri"/>
              <a:ea typeface="Calibri"/>
              <a:cs typeface="Calibri"/>
              <a:sym typeface="Calibri"/>
            </a:endParaRPr>
          </a:p>
        </p:txBody>
      </p:sp>
      <p:sp>
        <p:nvSpPr>
          <p:cNvPr id="510" name="Google Shape;510;g30a7bc9c348_0_190"/>
          <p:cNvSpPr txBox="1"/>
          <p:nvPr/>
        </p:nvSpPr>
        <p:spPr>
          <a:xfrm>
            <a:off x="74100" y="3535725"/>
            <a:ext cx="89337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Without text preprocessing: same text with similar score</a:t>
            </a:r>
            <a:endParaRPr sz="1400" b="0" i="0" u="none" strike="noStrike" cap="none">
              <a:solidFill>
                <a:srgbClr val="000000"/>
              </a:solidFill>
              <a:latin typeface="Arial"/>
              <a:ea typeface="Arial"/>
              <a:cs typeface="Arial"/>
              <a:sym typeface="Arial"/>
            </a:endParaRPr>
          </a:p>
        </p:txBody>
      </p:sp>
      <p:sp>
        <p:nvSpPr>
          <p:cNvPr id="511" name="Google Shape;511;g30a7bc9c348_0_190"/>
          <p:cNvSpPr txBox="1"/>
          <p:nvPr/>
        </p:nvSpPr>
        <p:spPr>
          <a:xfrm>
            <a:off x="74100" y="5475275"/>
            <a:ext cx="7150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Without text preprocessing:</a:t>
            </a:r>
            <a:endParaRPr sz="1400" b="0" i="0" u="none" strike="noStrike" cap="none">
              <a:solidFill>
                <a:srgbClr val="000000"/>
              </a:solidFill>
              <a:latin typeface="Arial"/>
              <a:ea typeface="Arial"/>
              <a:cs typeface="Arial"/>
              <a:sym typeface="Arial"/>
            </a:endParaRPr>
          </a:p>
        </p:txBody>
      </p:sp>
      <p:sp>
        <p:nvSpPr>
          <p:cNvPr id="512" name="Google Shape;512;g30a7bc9c348_0_190"/>
          <p:cNvSpPr txBox="1"/>
          <p:nvPr/>
        </p:nvSpPr>
        <p:spPr>
          <a:xfrm>
            <a:off x="103300" y="1993725"/>
            <a:ext cx="120654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HK" sz="1050" b="0" i="0" u="none" strike="noStrike" cap="none">
                <a:solidFill>
                  <a:srgbClr val="3B3B3B"/>
                </a:solidFill>
                <a:latin typeface="Courier New"/>
                <a:ea typeface="Courier New"/>
                <a:cs typeface="Courier New"/>
                <a:sym typeface="Courier New"/>
              </a:rPr>
              <a:t>roberta_pos: 0.8160131573677063</a:t>
            </a:r>
            <a:endParaRPr sz="1050" b="0" i="0" u="none" strike="noStrike" cap="none">
              <a:solidFill>
                <a:srgbClr val="3B3B3B"/>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r>
              <a:rPr lang="zh-HK" sz="1050" b="0" i="0" u="none" strike="noStrike" cap="none">
                <a:solidFill>
                  <a:srgbClr val="3B3B3B"/>
                </a:solidFill>
                <a:latin typeface="Courier New"/>
                <a:ea typeface="Courier New"/>
                <a:cs typeface="Courier New"/>
                <a:sym typeface="Courier New"/>
              </a:rPr>
              <a:t>Original Text: Now I finally understand the hype! After 3 months of using it I can see baby hair growing out! Noticed a little bit of difference in hair loss but I keep my hopes up after some time! The scent is subtle and doesn’t bother me. My scalp is less itchy. The size is really good and goes for a while if you’re oiling two times to 3 times a week. Looking forward to seeing more improvements in my hair for the next 3 months! </a:t>
            </a:r>
            <a:r>
              <a:rPr lang="zh-HK" sz="1050" b="0" i="0" u="none" strike="noStrike" cap="none">
                <a:solidFill>
                  <a:srgbClr val="EE0000"/>
                </a:solidFill>
                <a:latin typeface="Courier New"/>
                <a:ea typeface="Courier New"/>
                <a:cs typeface="Courier New"/>
                <a:sym typeface="Courier New"/>
              </a:rPr>
              <a:t>Edit; my hair went crazy! I realized it is so heavy for my hair. Became so greasy on the scalp yet so frizzy too! Hair loss increased so I stopped using it.</a:t>
            </a:r>
            <a:endParaRPr sz="1050" b="0" i="0" u="none" strike="noStrike" cap="none">
              <a:solidFill>
                <a:srgbClr val="EE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r>
              <a:rPr lang="zh-HK" sz="1050" b="0" i="0" u="none" strike="noStrike" cap="none">
                <a:solidFill>
                  <a:srgbClr val="3B3B3B"/>
                </a:solidFill>
                <a:latin typeface="Courier New"/>
                <a:ea typeface="Courier New"/>
                <a:cs typeface="Courier New"/>
                <a:sym typeface="Courier New"/>
              </a:rPr>
              <a:t>Preprocessed Text: finally understand hope! 3 month using see baby hair growing out! noticed little bit difference hair loss keep hope time! scent subtle doesn’t bother scalp le itchy size really good go you’re boiling two time 3 time week looking forward seeing improvement hair next 3 months! edit hair went crazy! realized heavy hair became greasy scalp yet friday too! hair loss increased stopped using</a:t>
            </a:r>
            <a:endParaRPr sz="1050" b="0" i="0" u="none" strike="noStrike" cap="none">
              <a:solidFill>
                <a:srgbClr val="3B3B3B"/>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3" name="Google Shape;513;g30a7bc9c348_0_190"/>
          <p:cNvSpPr txBox="1"/>
          <p:nvPr/>
        </p:nvSpPr>
        <p:spPr>
          <a:xfrm>
            <a:off x="3701625" y="1652000"/>
            <a:ext cx="52974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50"/>
              <a:buFont typeface="Arial"/>
              <a:buNone/>
            </a:pPr>
            <a:r>
              <a:rPr lang="zh-HK" sz="1550" b="0" i="0" u="none" strike="noStrike" cap="none">
                <a:solidFill>
                  <a:srgbClr val="EE0000"/>
                </a:solidFill>
                <a:highlight>
                  <a:srgbClr val="FFFFFF"/>
                </a:highlight>
                <a:latin typeface="Calibri"/>
                <a:ea typeface="Calibri"/>
                <a:cs typeface="Calibri"/>
                <a:sym typeface="Calibri"/>
              </a:rPr>
              <a:t>Majority of the text carries positive sentiment;</a:t>
            </a:r>
            <a:br>
              <a:rPr lang="zh-HK" sz="1550" b="0" i="0" u="none" strike="noStrike" cap="none">
                <a:solidFill>
                  <a:srgbClr val="EE0000"/>
                </a:solidFill>
                <a:highlight>
                  <a:srgbClr val="FFFFFF"/>
                </a:highlight>
                <a:latin typeface="Calibri"/>
                <a:ea typeface="Calibri"/>
                <a:cs typeface="Calibri"/>
                <a:sym typeface="Calibri"/>
              </a:rPr>
            </a:br>
            <a:r>
              <a:rPr lang="zh-HK" sz="1550" b="0" i="0" u="none" strike="noStrike" cap="none">
                <a:solidFill>
                  <a:srgbClr val="EE0000"/>
                </a:solidFill>
                <a:highlight>
                  <a:srgbClr val="FFFFFF"/>
                </a:highlight>
                <a:latin typeface="Calibri"/>
                <a:ea typeface="Calibri"/>
                <a:cs typeface="Calibri"/>
                <a:sym typeface="Calibri"/>
              </a:rPr>
              <a:t>may not be sensitvie the negative sentiment in small proportion</a:t>
            </a:r>
            <a:endParaRPr sz="2300" b="0" i="0" u="none" strike="noStrike" cap="none">
              <a:solidFill>
                <a:srgbClr val="EE0000"/>
              </a:solidFill>
              <a:latin typeface="Calibri"/>
              <a:ea typeface="Calibri"/>
              <a:cs typeface="Calibri"/>
              <a:sym typeface="Calibri"/>
            </a:endParaRPr>
          </a:p>
        </p:txBody>
      </p:sp>
      <p:pic>
        <p:nvPicPr>
          <p:cNvPr id="514" name="Google Shape;514;g30a7bc9c348_0_190"/>
          <p:cNvPicPr preferRelativeResize="0"/>
          <p:nvPr/>
        </p:nvPicPr>
        <p:blipFill rotWithShape="1">
          <a:blip r:embed="rId3">
            <a:alphaModFix/>
          </a:blip>
          <a:srcRect/>
          <a:stretch/>
        </p:blipFill>
        <p:spPr>
          <a:xfrm>
            <a:off x="178500" y="4966750"/>
            <a:ext cx="8163475" cy="667025"/>
          </a:xfrm>
          <a:prstGeom prst="rect">
            <a:avLst/>
          </a:prstGeom>
          <a:noFill/>
          <a:ln>
            <a:noFill/>
          </a:ln>
        </p:spPr>
      </p:pic>
      <p:sp>
        <p:nvSpPr>
          <p:cNvPr id="515" name="Google Shape;515;g30a7bc9c348_0_190"/>
          <p:cNvSpPr txBox="1"/>
          <p:nvPr/>
        </p:nvSpPr>
        <p:spPr>
          <a:xfrm>
            <a:off x="5689100" y="4813475"/>
            <a:ext cx="5106000" cy="4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50"/>
              <a:buFont typeface="Arial"/>
              <a:buNone/>
            </a:pPr>
            <a:r>
              <a:rPr lang="zh-HK" sz="1550" b="0" i="0" u="none" strike="noStrike" cap="none">
                <a:solidFill>
                  <a:srgbClr val="38761D"/>
                </a:solidFill>
                <a:highlight>
                  <a:srgbClr val="FFFFFF"/>
                </a:highlight>
                <a:latin typeface="Calibri"/>
                <a:ea typeface="Calibri"/>
                <a:cs typeface="Calibri"/>
                <a:sym typeface="Calibri"/>
              </a:rPr>
              <a:t>Reasonable as seen from its small negative sentiment score</a:t>
            </a:r>
            <a:endParaRPr sz="2300" b="0" i="0" u="none" strike="noStrike" cap="none">
              <a:solidFill>
                <a:srgbClr val="38761D"/>
              </a:solidFill>
              <a:latin typeface="Calibri"/>
              <a:ea typeface="Calibri"/>
              <a:cs typeface="Calibri"/>
              <a:sym typeface="Calibri"/>
            </a:endParaRPr>
          </a:p>
        </p:txBody>
      </p:sp>
      <p:sp>
        <p:nvSpPr>
          <p:cNvPr id="516" name="Google Shape;516;g30a7bc9c348_0_190"/>
          <p:cNvSpPr txBox="1"/>
          <p:nvPr/>
        </p:nvSpPr>
        <p:spPr>
          <a:xfrm>
            <a:off x="178500" y="5948800"/>
            <a:ext cx="12065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HK" sz="1050" b="0" i="0" u="none" strike="noStrike" cap="none">
                <a:solidFill>
                  <a:srgbClr val="3B3B3B"/>
                </a:solidFill>
                <a:latin typeface="Courier New"/>
                <a:ea typeface="Courier New"/>
                <a:cs typeface="Courier New"/>
                <a:sym typeface="Courier New"/>
              </a:rPr>
              <a:t>roberta_neg: 0.8923622965812683</a:t>
            </a:r>
            <a:endParaRPr sz="1050" b="0" i="0" u="none" strike="noStrike" cap="none">
              <a:solidFill>
                <a:srgbClr val="3B3B3B"/>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r>
              <a:rPr lang="zh-HK" sz="1050" b="0" i="0" u="none" strike="noStrike" cap="none">
                <a:solidFill>
                  <a:srgbClr val="3B3B3B"/>
                </a:solidFill>
                <a:latin typeface="Courier New"/>
                <a:ea typeface="Courier New"/>
                <a:cs typeface="Courier New"/>
                <a:sym typeface="Courier New"/>
              </a:rPr>
              <a:t>Text: Ohhh I red so many unbelievable reviews but unfortunately it didn’t work for me… First of all the hair gets so greasy and you can only use it if you are home… maybe I was doing something wrong but definitely not for me … the scent is very specific the rest was ok, the package arrived well and the size is good… I guess it’s just not for me</a:t>
            </a:r>
            <a:endParaRPr sz="1400" b="0" i="0" u="none" strike="noStrike" cap="none">
              <a:solidFill>
                <a:srgbClr val="000000"/>
              </a:solidFill>
              <a:latin typeface="Calibri"/>
              <a:ea typeface="Calibri"/>
              <a:cs typeface="Calibri"/>
              <a:sym typeface="Calibri"/>
            </a:endParaRPr>
          </a:p>
        </p:txBody>
      </p:sp>
      <p:sp>
        <p:nvSpPr>
          <p:cNvPr id="517" name="Google Shape;517;g30a7bc9c348_0_190"/>
          <p:cNvSpPr txBox="1"/>
          <p:nvPr/>
        </p:nvSpPr>
        <p:spPr>
          <a:xfrm>
            <a:off x="5775725" y="5720950"/>
            <a:ext cx="5480100" cy="4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50"/>
              <a:buFont typeface="Arial"/>
              <a:buNone/>
            </a:pPr>
            <a:r>
              <a:rPr lang="zh-HK" sz="1550" b="0" i="0" u="none" strike="noStrike" cap="none">
                <a:solidFill>
                  <a:srgbClr val="38761D"/>
                </a:solidFill>
                <a:highlight>
                  <a:srgbClr val="FFFFFF"/>
                </a:highlight>
                <a:latin typeface="Calibri"/>
                <a:ea typeface="Calibri"/>
                <a:cs typeface="Calibri"/>
                <a:sym typeface="Calibri"/>
              </a:rPr>
              <a:t>Reasonable as the review contains mostly negative wordings</a:t>
            </a:r>
            <a:endParaRPr sz="2300" b="0" i="0" u="none" strike="noStrike" cap="none">
              <a:solidFill>
                <a:srgbClr val="38761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p:nvPr/>
        </p:nvSpPr>
        <p:spPr>
          <a:xfrm>
            <a:off x="1126369" y="1610434"/>
            <a:ext cx="2378073"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7"/>
          <p:cNvSpPr txBox="1"/>
          <p:nvPr/>
        </p:nvSpPr>
        <p:spPr>
          <a:xfrm>
            <a:off x="713331" y="1792130"/>
            <a:ext cx="3199976" cy="1324978"/>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01</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Web Scraping</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2000" b="1" i="0" u="none" strike="noStrike" cap="none">
                <a:solidFill>
                  <a:schemeClr val="lt1"/>
                </a:solidFill>
                <a:latin typeface="Calibri"/>
                <a:ea typeface="Calibri"/>
                <a:cs typeface="Calibri"/>
                <a:sym typeface="Calibri"/>
              </a:rPr>
              <a:t>(Product information)</a:t>
            </a:r>
            <a:r>
              <a:rPr lang="zh-HK" sz="3200" b="1" i="0" u="none" strike="noStrike" cap="none">
                <a:solidFill>
                  <a:schemeClr val="lt1"/>
                </a:solidFill>
                <a:latin typeface="Calibri"/>
                <a:ea typeface="Calibri"/>
                <a:cs typeface="Calibri"/>
                <a:sym typeface="Calibri"/>
              </a:rPr>
              <a:t> </a:t>
            </a:r>
            <a:endParaRPr sz="3200" b="0" i="0" u="none" strike="noStrike" cap="none">
              <a:solidFill>
                <a:schemeClr val="lt1"/>
              </a:solidFill>
              <a:latin typeface="Calibri"/>
              <a:ea typeface="Calibri"/>
              <a:cs typeface="Calibri"/>
              <a:sym typeface="Calibri"/>
            </a:endParaRPr>
          </a:p>
        </p:txBody>
      </p:sp>
      <p:sp>
        <p:nvSpPr>
          <p:cNvPr id="131" name="Google Shape;131;p27"/>
          <p:cNvSpPr txBox="1">
            <a:spLocks noGrp="1"/>
          </p:cNvSpPr>
          <p:nvPr>
            <p:ph type="ctrTitle"/>
          </p:nvPr>
        </p:nvSpPr>
        <p:spPr>
          <a:xfrm>
            <a:off x="481518" y="546058"/>
            <a:ext cx="9144000" cy="740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Project Flow</a:t>
            </a:r>
            <a:endParaRPr sz="5000">
              <a:latin typeface="Calibri"/>
              <a:ea typeface="Calibri"/>
              <a:cs typeface="Calibri"/>
              <a:sym typeface="Calibri"/>
            </a:endParaRPr>
          </a:p>
        </p:txBody>
      </p:sp>
      <p:sp>
        <p:nvSpPr>
          <p:cNvPr id="132" name="Google Shape;132;p27"/>
          <p:cNvSpPr/>
          <p:nvPr/>
        </p:nvSpPr>
        <p:spPr>
          <a:xfrm>
            <a:off x="4426110" y="1610434"/>
            <a:ext cx="2472840"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7"/>
          <p:cNvSpPr txBox="1"/>
          <p:nvPr/>
        </p:nvSpPr>
        <p:spPr>
          <a:xfrm>
            <a:off x="4163156" y="1738895"/>
            <a:ext cx="2816774" cy="1324978"/>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02</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Data Preprocessing</a:t>
            </a:r>
            <a:endParaRPr sz="1400" b="0" i="0" u="none" strike="noStrike" cap="none">
              <a:solidFill>
                <a:srgbClr val="000000"/>
              </a:solidFill>
              <a:latin typeface="Arial"/>
              <a:ea typeface="Arial"/>
              <a:cs typeface="Arial"/>
              <a:sym typeface="Arial"/>
            </a:endParaRPr>
          </a:p>
        </p:txBody>
      </p:sp>
      <p:sp>
        <p:nvSpPr>
          <p:cNvPr id="134" name="Google Shape;134;p27"/>
          <p:cNvSpPr/>
          <p:nvPr/>
        </p:nvSpPr>
        <p:spPr>
          <a:xfrm>
            <a:off x="7821388" y="1610434"/>
            <a:ext cx="2378073"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7"/>
          <p:cNvSpPr txBox="1"/>
          <p:nvPr/>
        </p:nvSpPr>
        <p:spPr>
          <a:xfrm>
            <a:off x="7666569" y="1758174"/>
            <a:ext cx="2601600" cy="1325100"/>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03</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Data</a:t>
            </a:r>
            <a:endParaRPr sz="3200" b="1" i="0" u="none" strike="noStrike" cap="none">
              <a:solidFill>
                <a:schemeClr val="lt1"/>
              </a:solidFill>
              <a:latin typeface="Calibri"/>
              <a:ea typeface="Calibri"/>
              <a:cs typeface="Calibri"/>
              <a:sym typeface="Calibri"/>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Visualisation </a:t>
            </a:r>
            <a:endParaRPr sz="3200" b="0" i="0" u="none" strike="noStrike" cap="none">
              <a:solidFill>
                <a:schemeClr val="lt1"/>
              </a:solidFill>
              <a:latin typeface="Calibri"/>
              <a:ea typeface="Calibri"/>
              <a:cs typeface="Calibri"/>
              <a:sym typeface="Calibri"/>
            </a:endParaRPr>
          </a:p>
        </p:txBody>
      </p:sp>
      <p:sp>
        <p:nvSpPr>
          <p:cNvPr id="136" name="Google Shape;136;p27"/>
          <p:cNvSpPr/>
          <p:nvPr/>
        </p:nvSpPr>
        <p:spPr>
          <a:xfrm>
            <a:off x="1176409" y="3878245"/>
            <a:ext cx="2378073"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27"/>
          <p:cNvSpPr txBox="1"/>
          <p:nvPr/>
        </p:nvSpPr>
        <p:spPr>
          <a:xfrm>
            <a:off x="986236" y="4029773"/>
            <a:ext cx="2736898" cy="1324978"/>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04</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Web Scraping</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1000" b="1" i="0" u="none" strike="noStrike" cap="none">
              <a:solidFill>
                <a:schemeClr val="lt1"/>
              </a:solidFill>
              <a:latin typeface="Calibri"/>
              <a:ea typeface="Calibri"/>
              <a:cs typeface="Calibri"/>
              <a:sym typeface="Calibri"/>
            </a:endParaRPr>
          </a:p>
          <a:p>
            <a:pPr marL="171450" marR="0" lvl="0" indent="-171450" algn="ctr" rtl="0">
              <a:lnSpc>
                <a:spcPct val="90000"/>
              </a:lnSpc>
              <a:spcBef>
                <a:spcPts val="0"/>
              </a:spcBef>
              <a:spcAft>
                <a:spcPts val="0"/>
              </a:spcAft>
              <a:buClr>
                <a:schemeClr val="dk1"/>
              </a:buClr>
              <a:buSzPts val="2500"/>
              <a:buFont typeface="Arial"/>
              <a:buNone/>
            </a:pPr>
            <a:r>
              <a:rPr lang="zh-HK" sz="2000" b="1" i="0" u="none" strike="noStrike" cap="none">
                <a:solidFill>
                  <a:schemeClr val="lt1"/>
                </a:solidFill>
                <a:latin typeface="Calibri"/>
                <a:ea typeface="Calibri"/>
                <a:cs typeface="Calibri"/>
                <a:sym typeface="Calibri"/>
              </a:rPr>
              <a:t>(Customer reviews)</a:t>
            </a:r>
            <a:endParaRPr sz="2000" b="0" i="0" u="none" strike="noStrike" cap="none">
              <a:solidFill>
                <a:schemeClr val="lt1"/>
              </a:solidFill>
              <a:latin typeface="Calibri"/>
              <a:ea typeface="Calibri"/>
              <a:cs typeface="Calibri"/>
              <a:sym typeface="Calibri"/>
            </a:endParaRPr>
          </a:p>
        </p:txBody>
      </p:sp>
      <p:sp>
        <p:nvSpPr>
          <p:cNvPr id="138" name="Google Shape;138;p27"/>
          <p:cNvSpPr/>
          <p:nvPr/>
        </p:nvSpPr>
        <p:spPr>
          <a:xfrm>
            <a:off x="4476150" y="3878245"/>
            <a:ext cx="2472840"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7"/>
          <p:cNvSpPr txBox="1"/>
          <p:nvPr/>
        </p:nvSpPr>
        <p:spPr>
          <a:xfrm>
            <a:off x="4213196" y="4006706"/>
            <a:ext cx="2816774" cy="1324978"/>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05</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Text Preprocessing</a:t>
            </a:r>
            <a:endParaRPr sz="1400" b="0" i="0" u="none" strike="noStrike" cap="none">
              <a:solidFill>
                <a:srgbClr val="000000"/>
              </a:solidFill>
              <a:latin typeface="Arial"/>
              <a:ea typeface="Arial"/>
              <a:cs typeface="Arial"/>
              <a:sym typeface="Arial"/>
            </a:endParaRPr>
          </a:p>
        </p:txBody>
      </p:sp>
      <p:sp>
        <p:nvSpPr>
          <p:cNvPr id="140" name="Google Shape;140;p27"/>
          <p:cNvSpPr/>
          <p:nvPr/>
        </p:nvSpPr>
        <p:spPr>
          <a:xfrm>
            <a:off x="7847926" y="3878245"/>
            <a:ext cx="2378073" cy="1753738"/>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 name="Google Shape;141;p27"/>
          <p:cNvSpPr txBox="1"/>
          <p:nvPr/>
        </p:nvSpPr>
        <p:spPr>
          <a:xfrm>
            <a:off x="7887704" y="4040825"/>
            <a:ext cx="2273820" cy="1671227"/>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90000"/>
              </a:lnSpc>
              <a:spcBef>
                <a:spcPts val="0"/>
              </a:spcBef>
              <a:spcAft>
                <a:spcPts val="0"/>
              </a:spcAft>
              <a:buClr>
                <a:schemeClr val="dk1"/>
              </a:buClr>
              <a:buSzPts val="2500"/>
              <a:buFont typeface="Arial"/>
              <a:buNone/>
            </a:pPr>
            <a:r>
              <a:rPr lang="zh-HK" sz="2500" b="1" i="0" u="none" strike="noStrike" cap="none">
                <a:solidFill>
                  <a:schemeClr val="lt1"/>
                </a:solidFill>
                <a:latin typeface="Calibri"/>
                <a:ea typeface="Calibri"/>
                <a:cs typeface="Calibri"/>
                <a:sym typeface="Calibri"/>
              </a:rPr>
              <a:t>06</a:t>
            </a:r>
            <a:endParaRPr sz="2500" b="1" i="0" u="none" strike="noStrike" cap="none">
              <a:solidFill>
                <a:schemeClr val="lt1"/>
              </a:solidFill>
              <a:latin typeface="Calibri"/>
              <a:ea typeface="Calibri"/>
              <a:cs typeface="Calibri"/>
              <a:sym typeface="Calibri"/>
            </a:endParaRPr>
          </a:p>
          <a:p>
            <a:pPr marL="171450" marR="0" lvl="0" indent="-171450" algn="ctr" rtl="0">
              <a:lnSpc>
                <a:spcPct val="90000"/>
              </a:lnSpc>
              <a:spcBef>
                <a:spcPts val="0"/>
              </a:spcBef>
              <a:spcAft>
                <a:spcPts val="0"/>
              </a:spcAft>
              <a:buClr>
                <a:schemeClr val="dk1"/>
              </a:buClr>
              <a:buSzPts val="2500"/>
              <a:buFont typeface="Arial"/>
              <a:buNone/>
            </a:pPr>
            <a:r>
              <a:rPr lang="zh-HK" sz="3200" b="1" i="0" u="none" strike="noStrike" cap="none">
                <a:solidFill>
                  <a:schemeClr val="lt1"/>
                </a:solidFill>
                <a:latin typeface="Calibri"/>
                <a:ea typeface="Calibri"/>
                <a:cs typeface="Calibri"/>
                <a:sym typeface="Calibri"/>
              </a:rPr>
              <a:t>Sentiment Analysis </a:t>
            </a:r>
            <a:endParaRPr sz="1400" b="0" i="0" u="none" strike="noStrike" cap="none">
              <a:solidFill>
                <a:srgbClr val="000000"/>
              </a:solidFill>
              <a:latin typeface="Arial"/>
              <a:ea typeface="Arial"/>
              <a:cs typeface="Arial"/>
              <a:sym typeface="Arial"/>
            </a:endParaRPr>
          </a:p>
          <a:p>
            <a:pPr marL="171450" marR="0" lvl="0" indent="-171450" algn="ctr" rtl="0">
              <a:lnSpc>
                <a:spcPct val="90000"/>
              </a:lnSpc>
              <a:spcBef>
                <a:spcPts val="0"/>
              </a:spcBef>
              <a:spcAft>
                <a:spcPts val="0"/>
              </a:spcAft>
              <a:buClr>
                <a:schemeClr val="dk1"/>
              </a:buClr>
              <a:buSzPts val="2500"/>
              <a:buFont typeface="Arial"/>
              <a:buNone/>
            </a:pPr>
            <a:endParaRPr sz="2500" b="0" i="0" u="none" strike="noStrike" cap="none">
              <a:solidFill>
                <a:srgbClr val="0C0C0C"/>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30a7bc9c348_0_184"/>
          <p:cNvSpPr txBox="1">
            <a:spLocks noGrp="1"/>
          </p:cNvSpPr>
          <p:nvPr>
            <p:ph type="title"/>
          </p:nvPr>
        </p:nvSpPr>
        <p:spPr>
          <a:xfrm>
            <a:off x="838200" y="603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zh-HK" sz="4000"/>
              <a:t>Possible reasons why both approaches perform better without text preprocessing:</a:t>
            </a:r>
            <a:endParaRPr sz="4000"/>
          </a:p>
        </p:txBody>
      </p:sp>
      <p:pic>
        <p:nvPicPr>
          <p:cNvPr id="523" name="Google Shape;523;g30a7bc9c348_0_184"/>
          <p:cNvPicPr preferRelativeResize="0"/>
          <p:nvPr/>
        </p:nvPicPr>
        <p:blipFill rotWithShape="1">
          <a:blip r:embed="rId3">
            <a:alphaModFix/>
          </a:blip>
          <a:srcRect/>
          <a:stretch/>
        </p:blipFill>
        <p:spPr>
          <a:xfrm>
            <a:off x="972825" y="1386037"/>
            <a:ext cx="2043325" cy="5381725"/>
          </a:xfrm>
          <a:prstGeom prst="rect">
            <a:avLst/>
          </a:prstGeom>
          <a:noFill/>
          <a:ln>
            <a:noFill/>
          </a:ln>
        </p:spPr>
      </p:pic>
      <p:sp>
        <p:nvSpPr>
          <p:cNvPr id="524" name="Google Shape;524;g30a7bc9c348_0_184"/>
          <p:cNvSpPr txBox="1">
            <a:spLocks noGrp="1"/>
          </p:cNvSpPr>
          <p:nvPr>
            <p:ph type="title"/>
          </p:nvPr>
        </p:nvSpPr>
        <p:spPr>
          <a:xfrm>
            <a:off x="3318525" y="1454138"/>
            <a:ext cx="7757100" cy="5245500"/>
          </a:xfrm>
          <a:prstGeom prst="rect">
            <a:avLst/>
          </a:prstGeom>
          <a:noFill/>
          <a:ln>
            <a:noFill/>
          </a:ln>
        </p:spPr>
        <p:txBody>
          <a:bodyPr spcFirstLastPara="1" wrap="square" lIns="91425" tIns="45700" rIns="91425" bIns="45700" anchor="ctr" anchorCtr="0">
            <a:noAutofit/>
          </a:bodyPr>
          <a:lstStyle/>
          <a:p>
            <a:pPr marL="0" lvl="0" indent="0" algn="l" rtl="0">
              <a:lnSpc>
                <a:spcPct val="171428"/>
              </a:lnSpc>
              <a:spcBef>
                <a:spcPts val="900"/>
              </a:spcBef>
              <a:spcAft>
                <a:spcPts val="0"/>
              </a:spcAft>
              <a:buClr>
                <a:schemeClr val="dk1"/>
              </a:buClr>
              <a:buSzPts val="1100"/>
              <a:buFont typeface="Arial"/>
              <a:buNone/>
            </a:pPr>
            <a:r>
              <a:rPr lang="zh-HK" sz="1250" b="1" dirty="0">
                <a:solidFill>
                  <a:srgbClr val="060607"/>
                </a:solidFill>
                <a:highlight>
                  <a:srgbClr val="FFFFFF"/>
                </a:highlight>
                <a:latin typeface="Arial"/>
                <a:ea typeface="Arial"/>
                <a:cs typeface="Arial"/>
                <a:sym typeface="Arial"/>
              </a:rPr>
              <a:t>VADER:</a:t>
            </a:r>
            <a:endParaRPr sz="1250" b="1"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90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Relies on Lexical Cues</a:t>
            </a:r>
            <a:r>
              <a:rPr lang="zh-HK" sz="1250" dirty="0">
                <a:solidFill>
                  <a:srgbClr val="060607"/>
                </a:solidFill>
                <a:highlight>
                  <a:srgbClr val="FFFFFF"/>
                </a:highlight>
                <a:latin typeface="Arial"/>
                <a:ea typeface="Arial"/>
                <a:cs typeface="Arial"/>
                <a:sym typeface="Arial"/>
              </a:rPr>
              <a:t>: Direct sentiment indicators like emojis and slang.</a:t>
            </a:r>
            <a:endParaRPr sz="1250"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Emoji and Emoticons Interpretation</a:t>
            </a:r>
            <a:r>
              <a:rPr lang="zh-HK" sz="1250" dirty="0">
                <a:solidFill>
                  <a:srgbClr val="060607"/>
                </a:solidFill>
                <a:highlight>
                  <a:srgbClr val="FFFFFF"/>
                </a:highlight>
                <a:latin typeface="Arial"/>
                <a:ea typeface="Arial"/>
                <a:cs typeface="Arial"/>
                <a:sym typeface="Arial"/>
              </a:rPr>
              <a:t>:  capable of understanding emojis and emoticons</a:t>
            </a:r>
            <a:endParaRPr sz="1250"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Punctuation Sensitivity</a:t>
            </a:r>
            <a:r>
              <a:rPr lang="zh-HK" sz="1250" dirty="0">
                <a:solidFill>
                  <a:srgbClr val="060607"/>
                </a:solidFill>
                <a:highlight>
                  <a:srgbClr val="FFFFFF"/>
                </a:highlight>
                <a:latin typeface="Arial"/>
                <a:ea typeface="Arial"/>
                <a:cs typeface="Arial"/>
                <a:sym typeface="Arial"/>
              </a:rPr>
              <a:t>: Uses punctuation for sentiment intensity</a:t>
            </a:r>
            <a:endParaRPr sz="1250"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Capitalization</a:t>
            </a:r>
            <a:r>
              <a:rPr lang="zh-HK" sz="1250" dirty="0">
                <a:solidFill>
                  <a:srgbClr val="060607"/>
                </a:solidFill>
                <a:highlight>
                  <a:srgbClr val="FFFFFF"/>
                </a:highlight>
                <a:latin typeface="Arial"/>
                <a:ea typeface="Arial"/>
                <a:cs typeface="Arial"/>
                <a:sym typeface="Arial"/>
              </a:rPr>
              <a:t>: May use it as a signal for emphasis</a:t>
            </a:r>
            <a:endParaRPr sz="1250" dirty="0">
              <a:solidFill>
                <a:srgbClr val="060607"/>
              </a:solidFill>
              <a:highlight>
                <a:srgbClr val="FFFFFF"/>
              </a:highlight>
              <a:latin typeface="Arial"/>
              <a:ea typeface="Arial"/>
              <a:cs typeface="Arial"/>
              <a:sym typeface="Arial"/>
            </a:endParaRPr>
          </a:p>
          <a:p>
            <a:pPr marL="0" lvl="0" indent="0" algn="l" rtl="0">
              <a:lnSpc>
                <a:spcPct val="171428"/>
              </a:lnSpc>
              <a:spcBef>
                <a:spcPts val="900"/>
              </a:spcBef>
              <a:spcAft>
                <a:spcPts val="0"/>
              </a:spcAft>
              <a:buClr>
                <a:schemeClr val="dk1"/>
              </a:buClr>
              <a:buSzPts val="1100"/>
              <a:buFont typeface="Arial"/>
              <a:buNone/>
            </a:pPr>
            <a:r>
              <a:rPr lang="zh-HK" sz="1250" b="1" dirty="0">
                <a:solidFill>
                  <a:srgbClr val="060607"/>
                </a:solidFill>
                <a:highlight>
                  <a:srgbClr val="FFFFFF"/>
                </a:highlight>
                <a:latin typeface="Arial"/>
                <a:ea typeface="Arial"/>
                <a:cs typeface="Arial"/>
                <a:sym typeface="Arial"/>
              </a:rPr>
              <a:t>RoBERTa:</a:t>
            </a:r>
            <a:endParaRPr sz="1250" b="1"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90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Contextual Awareness</a:t>
            </a:r>
            <a:r>
              <a:rPr lang="zh-HK" sz="1250" dirty="0">
                <a:solidFill>
                  <a:srgbClr val="060607"/>
                </a:solidFill>
                <a:highlight>
                  <a:srgbClr val="FFFFFF"/>
                </a:highlight>
                <a:latin typeface="Arial"/>
                <a:ea typeface="Arial"/>
                <a:cs typeface="Arial"/>
                <a:sym typeface="Arial"/>
              </a:rPr>
              <a:t>: Needs original text structure for context.</a:t>
            </a:r>
            <a:endParaRPr sz="1250"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Intact Syntactic Cues</a:t>
            </a:r>
            <a:r>
              <a:rPr lang="zh-HK" sz="1250" dirty="0">
                <a:solidFill>
                  <a:srgbClr val="060607"/>
                </a:solidFill>
                <a:highlight>
                  <a:srgbClr val="FFFFFF"/>
                </a:highlight>
                <a:latin typeface="Arial"/>
                <a:ea typeface="Arial"/>
                <a:cs typeface="Arial"/>
                <a:sym typeface="Arial"/>
              </a:rPr>
              <a:t>: Depends on natural syntax for accurate analysis</a:t>
            </a:r>
            <a:endParaRPr sz="1250" dirty="0">
              <a:solidFill>
                <a:srgbClr val="060607"/>
              </a:solidFill>
              <a:highlight>
                <a:srgbClr val="FFFFFF"/>
              </a:highlight>
              <a:latin typeface="Arial"/>
              <a:ea typeface="Arial"/>
              <a:cs typeface="Arial"/>
              <a:sym typeface="Arial"/>
            </a:endParaRPr>
          </a:p>
          <a:p>
            <a:pPr marL="457200" lvl="0" indent="-307975" algn="l" rtl="0">
              <a:lnSpc>
                <a:spcPct val="171428"/>
              </a:lnSpc>
              <a:spcBef>
                <a:spcPts val="0"/>
              </a:spcBef>
              <a:spcAft>
                <a:spcPts val="0"/>
              </a:spcAft>
              <a:buClr>
                <a:srgbClr val="060607"/>
              </a:buClr>
              <a:buSzPts val="1250"/>
              <a:buFont typeface="Arial"/>
              <a:buAutoNum type="arabicPeriod"/>
            </a:pPr>
            <a:r>
              <a:rPr lang="zh-HK" sz="1250" b="1" dirty="0">
                <a:solidFill>
                  <a:srgbClr val="060607"/>
                </a:solidFill>
                <a:highlight>
                  <a:srgbClr val="FFFFFF"/>
                </a:highlight>
                <a:latin typeface="Arial"/>
                <a:ea typeface="Arial"/>
                <a:cs typeface="Arial"/>
                <a:sym typeface="Arial"/>
              </a:rPr>
              <a:t>Lowercasing</a:t>
            </a:r>
            <a:r>
              <a:rPr lang="zh-HK" sz="1250" dirty="0">
                <a:solidFill>
                  <a:srgbClr val="060607"/>
                </a:solidFill>
                <a:highlight>
                  <a:srgbClr val="FFFFFF"/>
                </a:highlight>
                <a:latin typeface="Arial"/>
                <a:ea typeface="Arial"/>
                <a:cs typeface="Arial"/>
                <a:sym typeface="Arial"/>
              </a:rPr>
              <a:t>: May make it harder for the model to identify contextual clues</a:t>
            </a:r>
            <a:endParaRPr sz="1250" dirty="0">
              <a:solidFill>
                <a:srgbClr val="060607"/>
              </a:solidFill>
              <a:highlight>
                <a:srgbClr val="FFFFFF"/>
              </a:highlight>
              <a:latin typeface="Arial"/>
              <a:ea typeface="Arial"/>
              <a:cs typeface="Arial"/>
              <a:sym typeface="Arial"/>
            </a:endParaRPr>
          </a:p>
          <a:p>
            <a:pPr marL="0" lvl="0" indent="0" algn="l" rtl="0">
              <a:lnSpc>
                <a:spcPct val="171428"/>
              </a:lnSpc>
              <a:spcBef>
                <a:spcPts val="900"/>
              </a:spcBef>
              <a:spcAft>
                <a:spcPts val="0"/>
              </a:spcAft>
              <a:buSzPts val="1800"/>
              <a:buNone/>
            </a:pPr>
            <a:r>
              <a:rPr lang="zh-HK" sz="1250" b="1" dirty="0">
                <a:solidFill>
                  <a:srgbClr val="060607"/>
                </a:solidFill>
                <a:highlight>
                  <a:srgbClr val="FFFFFF"/>
                </a:highlight>
                <a:latin typeface="Arial"/>
                <a:ea typeface="Arial"/>
                <a:cs typeface="Arial"/>
                <a:sym typeface="Arial"/>
              </a:rPr>
              <a:t>Our findings:</a:t>
            </a:r>
            <a:endParaRPr sz="1250" dirty="0">
              <a:solidFill>
                <a:srgbClr val="060607"/>
              </a:solidFill>
              <a:highlight>
                <a:srgbClr val="FFFFFF"/>
              </a:highlight>
              <a:latin typeface="Arial"/>
              <a:ea typeface="Arial"/>
              <a:cs typeface="Arial"/>
              <a:sym typeface="Arial"/>
            </a:endParaRPr>
          </a:p>
          <a:p>
            <a:pPr marL="0" lvl="0" indent="0" algn="l" rtl="0">
              <a:lnSpc>
                <a:spcPct val="171428"/>
              </a:lnSpc>
              <a:spcBef>
                <a:spcPts val="900"/>
              </a:spcBef>
              <a:spcAft>
                <a:spcPts val="0"/>
              </a:spcAft>
              <a:buSzPts val="1800"/>
              <a:buNone/>
            </a:pPr>
            <a:r>
              <a:rPr lang="zh-HK" sz="1250" dirty="0">
                <a:solidFill>
                  <a:srgbClr val="060607"/>
                </a:solidFill>
                <a:highlight>
                  <a:srgbClr val="FFFFFF"/>
                </a:highlight>
                <a:latin typeface="Arial"/>
                <a:ea typeface="Arial"/>
                <a:cs typeface="Arial"/>
                <a:sym typeface="Arial"/>
              </a:rPr>
              <a:t>The </a:t>
            </a:r>
            <a:r>
              <a:rPr lang="zh-HK" sz="1250" b="1" dirty="0">
                <a:solidFill>
                  <a:srgbClr val="060607"/>
                </a:solidFill>
                <a:highlight>
                  <a:srgbClr val="FFFFFF"/>
                </a:highlight>
                <a:latin typeface="Arial"/>
                <a:ea typeface="Arial"/>
                <a:cs typeface="Arial"/>
                <a:sym typeface="Arial"/>
              </a:rPr>
              <a:t>NLTK library's list of stopwords</a:t>
            </a:r>
            <a:r>
              <a:rPr lang="zh-HK" sz="1250" dirty="0">
                <a:solidFill>
                  <a:srgbClr val="060607"/>
                </a:solidFill>
                <a:highlight>
                  <a:srgbClr val="FFFFFF"/>
                </a:highlight>
                <a:latin typeface="Arial"/>
                <a:ea typeface="Arial"/>
                <a:cs typeface="Arial"/>
                <a:sym typeface="Arial"/>
              </a:rPr>
              <a:t> includes </a:t>
            </a:r>
            <a:r>
              <a:rPr lang="zh-HK" sz="1250" b="1" dirty="0">
                <a:solidFill>
                  <a:srgbClr val="060607"/>
                </a:solidFill>
                <a:highlight>
                  <a:srgbClr val="FFFFFF"/>
                </a:highlight>
                <a:latin typeface="Arial"/>
                <a:ea typeface="Arial"/>
                <a:cs typeface="Arial"/>
                <a:sym typeface="Arial"/>
              </a:rPr>
              <a:t>negation words </a:t>
            </a:r>
            <a:r>
              <a:rPr lang="zh-HK" sz="1250" dirty="0">
                <a:solidFill>
                  <a:srgbClr val="060607"/>
                </a:solidFill>
                <a:highlight>
                  <a:srgbClr val="FFFFFF"/>
                </a:highlight>
                <a:latin typeface="Arial"/>
                <a:ea typeface="Arial"/>
                <a:cs typeface="Arial"/>
                <a:sym typeface="Arial"/>
              </a:rPr>
              <a:t>(as shown on the left), which play a crucial role in sentiment analysis. Stripping these words from the text during preprocessing could adversely affect the accuracy of both VADER and RoBERTa.</a:t>
            </a:r>
            <a:endParaRPr sz="1250" dirty="0">
              <a:solidFill>
                <a:srgbClr val="060607"/>
              </a:solidFill>
              <a:highlight>
                <a:srgbClr val="FFFFFF"/>
              </a:highlight>
              <a:latin typeface="Arial"/>
              <a:ea typeface="Arial"/>
              <a:cs typeface="Arial"/>
              <a:sym typeface="Arial"/>
            </a:endParaRPr>
          </a:p>
          <a:p>
            <a:pPr marL="0" lvl="0" indent="0" algn="l" rtl="0">
              <a:lnSpc>
                <a:spcPct val="90000"/>
              </a:lnSpc>
              <a:spcBef>
                <a:spcPts val="0"/>
              </a:spcBef>
              <a:spcAft>
                <a:spcPts val="0"/>
              </a:spcAft>
              <a:buSzPts val="1800"/>
              <a:buNone/>
            </a:pPr>
            <a:endParaRPr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529" name="Google Shape;529;p49"/>
          <p:cNvGrpSpPr/>
          <p:nvPr/>
        </p:nvGrpSpPr>
        <p:grpSpPr>
          <a:xfrm>
            <a:off x="378725" y="1043704"/>
            <a:ext cx="10977352" cy="5717396"/>
            <a:chOff x="607325" y="1140604"/>
            <a:chExt cx="10977352" cy="5717396"/>
          </a:xfrm>
        </p:grpSpPr>
        <p:pic>
          <p:nvPicPr>
            <p:cNvPr id="530" name="Google Shape;530;p49"/>
            <p:cNvPicPr preferRelativeResize="0"/>
            <p:nvPr/>
          </p:nvPicPr>
          <p:blipFill rotWithShape="1">
            <a:blip r:embed="rId3">
              <a:alphaModFix/>
            </a:blip>
            <a:srcRect/>
            <a:stretch/>
          </p:blipFill>
          <p:spPr>
            <a:xfrm>
              <a:off x="607325" y="1140604"/>
              <a:ext cx="10977348" cy="5424635"/>
            </a:xfrm>
            <a:prstGeom prst="rect">
              <a:avLst/>
            </a:prstGeom>
            <a:noFill/>
            <a:ln>
              <a:noFill/>
            </a:ln>
          </p:spPr>
        </p:pic>
        <p:pic>
          <p:nvPicPr>
            <p:cNvPr id="531" name="Google Shape;531;p49"/>
            <p:cNvPicPr preferRelativeResize="0"/>
            <p:nvPr/>
          </p:nvPicPr>
          <p:blipFill rotWithShape="1">
            <a:blip r:embed="rId4">
              <a:alphaModFix/>
            </a:blip>
            <a:srcRect t="93331" r="79968"/>
            <a:stretch/>
          </p:blipFill>
          <p:spPr>
            <a:xfrm>
              <a:off x="659525" y="6496700"/>
              <a:ext cx="2083849" cy="361300"/>
            </a:xfrm>
            <a:prstGeom prst="rect">
              <a:avLst/>
            </a:prstGeom>
            <a:noFill/>
            <a:ln>
              <a:noFill/>
            </a:ln>
          </p:spPr>
        </p:pic>
        <p:pic>
          <p:nvPicPr>
            <p:cNvPr id="532" name="Google Shape;532;p49"/>
            <p:cNvPicPr preferRelativeResize="0"/>
            <p:nvPr/>
          </p:nvPicPr>
          <p:blipFill rotWithShape="1">
            <a:blip r:embed="rId4">
              <a:alphaModFix/>
            </a:blip>
            <a:srcRect l="20898" t="93331" r="63913"/>
            <a:stretch/>
          </p:blipFill>
          <p:spPr>
            <a:xfrm>
              <a:off x="3062775" y="6496700"/>
              <a:ext cx="1579849" cy="361300"/>
            </a:xfrm>
            <a:prstGeom prst="rect">
              <a:avLst/>
            </a:prstGeom>
            <a:noFill/>
            <a:ln>
              <a:noFill/>
            </a:ln>
          </p:spPr>
        </p:pic>
        <p:pic>
          <p:nvPicPr>
            <p:cNvPr id="533" name="Google Shape;533;p49"/>
            <p:cNvPicPr preferRelativeResize="0"/>
            <p:nvPr/>
          </p:nvPicPr>
          <p:blipFill rotWithShape="1">
            <a:blip r:embed="rId4">
              <a:alphaModFix/>
            </a:blip>
            <a:srcRect l="37589" t="93331" r="48533"/>
            <a:stretch/>
          </p:blipFill>
          <p:spPr>
            <a:xfrm>
              <a:off x="4784600" y="6496700"/>
              <a:ext cx="1521901" cy="361300"/>
            </a:xfrm>
            <a:prstGeom prst="rect">
              <a:avLst/>
            </a:prstGeom>
            <a:noFill/>
            <a:ln>
              <a:noFill/>
            </a:ln>
          </p:spPr>
        </p:pic>
        <p:pic>
          <p:nvPicPr>
            <p:cNvPr id="534" name="Google Shape;534;p49"/>
            <p:cNvPicPr preferRelativeResize="0"/>
            <p:nvPr/>
          </p:nvPicPr>
          <p:blipFill rotWithShape="1">
            <a:blip r:embed="rId4">
              <a:alphaModFix/>
            </a:blip>
            <a:srcRect l="51011" t="93331" r="31678"/>
            <a:stretch/>
          </p:blipFill>
          <p:spPr>
            <a:xfrm>
              <a:off x="6254301" y="6496700"/>
              <a:ext cx="1800624" cy="361300"/>
            </a:xfrm>
            <a:prstGeom prst="rect">
              <a:avLst/>
            </a:prstGeom>
            <a:noFill/>
            <a:ln>
              <a:noFill/>
            </a:ln>
          </p:spPr>
        </p:pic>
        <p:pic>
          <p:nvPicPr>
            <p:cNvPr id="535" name="Google Shape;535;p49"/>
            <p:cNvPicPr preferRelativeResize="0"/>
            <p:nvPr/>
          </p:nvPicPr>
          <p:blipFill rotWithShape="1">
            <a:blip r:embed="rId4">
              <a:alphaModFix/>
            </a:blip>
            <a:srcRect l="70201" t="93331" r="16753"/>
            <a:stretch/>
          </p:blipFill>
          <p:spPr>
            <a:xfrm>
              <a:off x="8347726" y="6496700"/>
              <a:ext cx="1357000" cy="361300"/>
            </a:xfrm>
            <a:prstGeom prst="rect">
              <a:avLst/>
            </a:prstGeom>
            <a:noFill/>
            <a:ln>
              <a:noFill/>
            </a:ln>
          </p:spPr>
        </p:pic>
        <p:pic>
          <p:nvPicPr>
            <p:cNvPr id="536" name="Google Shape;536;p49"/>
            <p:cNvPicPr preferRelativeResize="0"/>
            <p:nvPr/>
          </p:nvPicPr>
          <p:blipFill rotWithShape="1">
            <a:blip r:embed="rId4">
              <a:alphaModFix/>
            </a:blip>
            <a:srcRect l="83285" t="93331"/>
            <a:stretch/>
          </p:blipFill>
          <p:spPr>
            <a:xfrm>
              <a:off x="9845876" y="6496700"/>
              <a:ext cx="1738801" cy="361300"/>
            </a:xfrm>
            <a:prstGeom prst="rect">
              <a:avLst/>
            </a:prstGeom>
            <a:noFill/>
            <a:ln>
              <a:noFill/>
            </a:ln>
          </p:spPr>
        </p:pic>
      </p:grpSp>
      <p:sp>
        <p:nvSpPr>
          <p:cNvPr id="537" name="Google Shape;537;p49"/>
          <p:cNvSpPr txBox="1">
            <a:spLocks noGrp="1"/>
          </p:cNvSpPr>
          <p:nvPr>
            <p:ph type="title"/>
          </p:nvPr>
        </p:nvSpPr>
        <p:spPr>
          <a:xfrm>
            <a:off x="533400" y="247361"/>
            <a:ext cx="10515600" cy="13257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5714"/>
              <a:buNone/>
            </a:pPr>
            <a:r>
              <a:rPr lang="zh-HK" sz="5600" b="1" i="0" u="none" strike="noStrike" cap="none">
                <a:solidFill>
                  <a:srgbClr val="0C0C0C"/>
                </a:solidFill>
                <a:latin typeface="Calibri"/>
                <a:ea typeface="Calibri"/>
                <a:cs typeface="Calibri"/>
                <a:sym typeface="Calibri"/>
              </a:rPr>
              <a:t>VADER VS RoBERTa</a:t>
            </a:r>
            <a:br>
              <a:rPr lang="zh-HK" sz="4400" b="1" i="0" u="none" strike="noStrike" cap="none">
                <a:solidFill>
                  <a:srgbClr val="184037"/>
                </a:solidFill>
                <a:latin typeface="Calibri"/>
                <a:ea typeface="Calibri"/>
                <a:cs typeface="Calibri"/>
                <a:sym typeface="Calibri"/>
              </a:rPr>
            </a:br>
            <a:endParaRPr/>
          </a:p>
        </p:txBody>
      </p:sp>
      <p:pic>
        <p:nvPicPr>
          <p:cNvPr id="538" name="Google Shape;538;p49"/>
          <p:cNvPicPr preferRelativeResize="0"/>
          <p:nvPr/>
        </p:nvPicPr>
        <p:blipFill rotWithShape="1">
          <a:blip r:embed="rId5">
            <a:alphaModFix/>
          </a:blip>
          <a:srcRect/>
          <a:stretch/>
        </p:blipFill>
        <p:spPr>
          <a:xfrm>
            <a:off x="11279880" y="1043695"/>
            <a:ext cx="628738" cy="14003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50"/>
          <p:cNvPicPr preferRelativeResize="0"/>
          <p:nvPr/>
        </p:nvPicPr>
        <p:blipFill rotWithShape="1">
          <a:blip r:embed="rId3">
            <a:alphaModFix/>
          </a:blip>
          <a:srcRect/>
          <a:stretch/>
        </p:blipFill>
        <p:spPr>
          <a:xfrm>
            <a:off x="416825" y="1380372"/>
            <a:ext cx="10403005" cy="5418084"/>
          </a:xfrm>
          <a:prstGeom prst="rect">
            <a:avLst/>
          </a:prstGeom>
          <a:noFill/>
          <a:ln>
            <a:noFill/>
          </a:ln>
        </p:spPr>
      </p:pic>
      <p:pic>
        <p:nvPicPr>
          <p:cNvPr id="544" name="Google Shape;544;p50"/>
          <p:cNvPicPr preferRelativeResize="0"/>
          <p:nvPr/>
        </p:nvPicPr>
        <p:blipFill rotWithShape="1">
          <a:blip r:embed="rId4">
            <a:alphaModFix/>
          </a:blip>
          <a:srcRect/>
          <a:stretch/>
        </p:blipFill>
        <p:spPr>
          <a:xfrm>
            <a:off x="11028531" y="1322102"/>
            <a:ext cx="628738" cy="1400370"/>
          </a:xfrm>
          <a:prstGeom prst="rect">
            <a:avLst/>
          </a:prstGeom>
          <a:noFill/>
          <a:ln>
            <a:noFill/>
          </a:ln>
        </p:spPr>
      </p:pic>
      <p:sp>
        <p:nvSpPr>
          <p:cNvPr id="545" name="Google Shape;545;p50"/>
          <p:cNvSpPr/>
          <p:nvPr/>
        </p:nvSpPr>
        <p:spPr>
          <a:xfrm>
            <a:off x="5854046" y="1380375"/>
            <a:ext cx="4934400" cy="5076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6" name="Google Shape;546;p50"/>
          <p:cNvSpPr txBox="1"/>
          <p:nvPr/>
        </p:nvSpPr>
        <p:spPr>
          <a:xfrm>
            <a:off x="4801200" y="0"/>
            <a:ext cx="70401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zh-HK" sz="1900" b="0" i="0" u="none" strike="noStrike" cap="none" dirty="0">
                <a:solidFill>
                  <a:srgbClr val="000000"/>
                </a:solidFill>
                <a:latin typeface="Calibri"/>
                <a:ea typeface="Calibri"/>
                <a:cs typeface="Calibri"/>
                <a:sym typeface="Calibri"/>
              </a:rPr>
              <a:t>RoBERTa:</a:t>
            </a:r>
            <a:endParaRPr sz="1900" b="0" i="0" u="none" strike="noStrike" cap="none" dirty="0">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zh-HK" sz="1900" b="0" i="0" u="none" strike="noStrike" cap="none" dirty="0">
                <a:solidFill>
                  <a:srgbClr val="000000"/>
                </a:solidFill>
                <a:latin typeface="Calibri"/>
                <a:ea typeface="Calibri"/>
                <a:cs typeface="Calibri"/>
                <a:sym typeface="Calibri"/>
              </a:rPr>
              <a:t>More concentrated distribution (Points are tightly clustered)</a:t>
            </a:r>
            <a:endParaRPr sz="1900" b="0" i="0" u="none" strike="noStrike" cap="none" dirty="0">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zh-HK" sz="1900" b="0" i="0" u="none" strike="noStrike" cap="none" dirty="0">
                <a:solidFill>
                  <a:srgbClr val="000000"/>
                </a:solidFill>
                <a:latin typeface="Calibri"/>
                <a:ea typeface="Calibri"/>
                <a:cs typeface="Calibri"/>
                <a:sym typeface="Calibri"/>
              </a:rPr>
              <a:t>Consistent performance across different metrics (Less variability)</a:t>
            </a:r>
            <a:endParaRPr sz="1900" b="0" i="0" u="none" strike="noStrike" cap="none" dirty="0">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zh-HK" sz="1900" b="0" i="0" u="none" strike="noStrike" cap="none" dirty="0">
                <a:solidFill>
                  <a:srgbClr val="000000"/>
                </a:solidFill>
                <a:latin typeface="Calibri"/>
                <a:ea typeface="Calibri"/>
                <a:cs typeface="Calibri"/>
                <a:sym typeface="Calibri"/>
              </a:rPr>
              <a:t>Demonstrate more reliable performance</a:t>
            </a:r>
            <a:endParaRPr sz="19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txBox="1">
            <a:spLocks noGrp="1"/>
          </p:cNvSpPr>
          <p:nvPr>
            <p:ph type="title"/>
          </p:nvPr>
        </p:nvSpPr>
        <p:spPr>
          <a:xfrm>
            <a:off x="499280" y="552161"/>
            <a:ext cx="10515600" cy="1325563"/>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zh-HK" sz="4400" b="1" i="0" u="none" strike="noStrike" cap="none">
                <a:solidFill>
                  <a:schemeClr val="dk1"/>
                </a:solidFill>
                <a:latin typeface="Calibri"/>
                <a:ea typeface="Calibri"/>
                <a:cs typeface="Calibri"/>
                <a:sym typeface="Calibri"/>
              </a:rPr>
              <a:t>Insights from </a:t>
            </a:r>
            <a:r>
              <a:rPr lang="zh-HK" b="1"/>
              <a:t>r</a:t>
            </a:r>
            <a:r>
              <a:rPr lang="zh-HK" sz="4400" b="1" i="0" u="none" strike="noStrike" cap="none">
                <a:solidFill>
                  <a:schemeClr val="dk1"/>
                </a:solidFill>
                <a:latin typeface="Calibri"/>
                <a:ea typeface="Calibri"/>
                <a:cs typeface="Calibri"/>
                <a:sym typeface="Calibri"/>
              </a:rPr>
              <a:t>eviews</a:t>
            </a:r>
            <a:br>
              <a:rPr lang="zh-HK" sz="4400" b="1" i="0" u="none" strike="noStrike" cap="none">
                <a:solidFill>
                  <a:srgbClr val="184037"/>
                </a:solidFill>
                <a:latin typeface="Calibri"/>
                <a:ea typeface="Calibri"/>
                <a:cs typeface="Calibri"/>
                <a:sym typeface="Calibri"/>
              </a:rPr>
            </a:br>
            <a:endParaRPr/>
          </a:p>
        </p:txBody>
      </p:sp>
      <p:pic>
        <p:nvPicPr>
          <p:cNvPr id="552" name="Google Shape;552;p51"/>
          <p:cNvPicPr preferRelativeResize="0"/>
          <p:nvPr/>
        </p:nvPicPr>
        <p:blipFill rotWithShape="1">
          <a:blip r:embed="rId3">
            <a:alphaModFix/>
          </a:blip>
          <a:srcRect/>
          <a:stretch/>
        </p:blipFill>
        <p:spPr>
          <a:xfrm>
            <a:off x="145348" y="3429001"/>
            <a:ext cx="12004253" cy="2919465"/>
          </a:xfrm>
          <a:prstGeom prst="rect">
            <a:avLst/>
          </a:prstGeom>
          <a:noFill/>
          <a:ln>
            <a:noFill/>
          </a:ln>
        </p:spPr>
      </p:pic>
      <p:sp>
        <p:nvSpPr>
          <p:cNvPr id="553" name="Google Shape;553;p51"/>
          <p:cNvSpPr txBox="1"/>
          <p:nvPr/>
        </p:nvSpPr>
        <p:spPr>
          <a:xfrm>
            <a:off x="563850" y="1216600"/>
            <a:ext cx="11369100" cy="210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200"/>
              </a:spcBef>
              <a:spcAft>
                <a:spcPts val="0"/>
              </a:spcAft>
              <a:buClr>
                <a:srgbClr val="000000"/>
              </a:buClr>
              <a:buSzPts val="1500"/>
              <a:buFont typeface="Arial"/>
              <a:buNone/>
            </a:pPr>
            <a:r>
              <a:rPr lang="zh-HK" sz="1500" b="0" i="0" u="none" strike="noStrike" cap="none">
                <a:solidFill>
                  <a:srgbClr val="111111"/>
                </a:solidFill>
                <a:latin typeface="Roboto"/>
                <a:ea typeface="Roboto"/>
                <a:cs typeface="Roboto"/>
                <a:sym typeface="Roboto"/>
              </a:rPr>
              <a:t>Customize sentiment classification thresholds:</a:t>
            </a:r>
            <a:endParaRPr sz="1500" b="0" i="0" u="none" strike="noStrike" cap="none">
              <a:solidFill>
                <a:srgbClr val="111111"/>
              </a:solidFill>
              <a:latin typeface="Roboto"/>
              <a:ea typeface="Roboto"/>
              <a:cs typeface="Roboto"/>
              <a:sym typeface="Roboto"/>
            </a:endParaRPr>
          </a:p>
          <a:p>
            <a:pPr marL="457200" marR="0" lvl="0" indent="-323850" algn="l" rtl="0">
              <a:lnSpc>
                <a:spcPct val="115000"/>
              </a:lnSpc>
              <a:spcBef>
                <a:spcPts val="100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Positive: </a:t>
            </a:r>
            <a:r>
              <a:rPr lang="zh-HK" sz="1500" b="1" i="0" u="none" strike="noStrike" cap="none">
                <a:solidFill>
                  <a:srgbClr val="111111"/>
                </a:solidFill>
                <a:latin typeface="Roboto Mono"/>
                <a:ea typeface="Roboto Mono"/>
                <a:cs typeface="Roboto Mono"/>
                <a:sym typeface="Roboto Mono"/>
              </a:rPr>
              <a:t>pos &gt; 0.75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neg &lt; 0.25</a:t>
            </a:r>
            <a:endParaRPr sz="1500" b="0" i="0" u="none" strike="noStrike" cap="none">
              <a:solidFill>
                <a:schemeClr val="dk1"/>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Mild Positive: </a:t>
            </a:r>
            <a:r>
              <a:rPr lang="zh-HK" sz="1500" b="1" i="0" u="none" strike="noStrike" cap="none">
                <a:solidFill>
                  <a:srgbClr val="111111"/>
                </a:solidFill>
                <a:latin typeface="Roboto Mono"/>
                <a:ea typeface="Roboto Mono"/>
                <a:cs typeface="Roboto Mono"/>
                <a:sym typeface="Roboto Mono"/>
              </a:rPr>
              <a:t>pos &gt; 0.5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neg &lt; 0.5</a:t>
            </a:r>
            <a:endParaRPr sz="1500" b="0" i="0" u="none" strike="noStrike" cap="none">
              <a:solidFill>
                <a:schemeClr val="dk1"/>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Neutral: </a:t>
            </a:r>
            <a:r>
              <a:rPr lang="zh-HK" sz="1500" b="1" i="0" u="none" strike="noStrike" cap="none">
                <a:solidFill>
                  <a:srgbClr val="111111"/>
                </a:solidFill>
                <a:latin typeface="Roboto Mono"/>
                <a:ea typeface="Roboto Mono"/>
                <a:cs typeface="Roboto Mono"/>
                <a:sym typeface="Roboto Mono"/>
              </a:rPr>
              <a:t>pos &lt; 0.25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neg 	&lt; 0.25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neu &gt; 0.5</a:t>
            </a:r>
            <a:endParaRPr sz="1500" b="0" i="0" u="none" strike="noStrike" cap="none">
              <a:solidFill>
                <a:schemeClr val="dk1"/>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Negative: </a:t>
            </a:r>
            <a:r>
              <a:rPr lang="zh-HK" sz="1500" b="1" i="0" u="none" strike="noStrike" cap="none">
                <a:solidFill>
                  <a:srgbClr val="111111"/>
                </a:solidFill>
                <a:latin typeface="Roboto Mono"/>
                <a:ea typeface="Roboto Mono"/>
                <a:cs typeface="Roboto Mono"/>
                <a:sym typeface="Roboto Mono"/>
              </a:rPr>
              <a:t>neg &gt; 0.75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pos &lt; 0.25</a:t>
            </a:r>
            <a:endParaRPr sz="1500" b="0" i="0" u="none" strike="noStrike" cap="none">
              <a:solidFill>
                <a:schemeClr val="dk1"/>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Mild Negative: </a:t>
            </a:r>
            <a:r>
              <a:rPr lang="zh-HK" sz="1500" b="1" i="0" u="none" strike="noStrike" cap="none">
                <a:solidFill>
                  <a:srgbClr val="111111"/>
                </a:solidFill>
                <a:latin typeface="Roboto Mono"/>
                <a:ea typeface="Roboto Mono"/>
                <a:cs typeface="Roboto Mono"/>
                <a:sym typeface="Roboto Mono"/>
              </a:rPr>
              <a:t>pos &lt; 0.5</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neg &gt; 0.5</a:t>
            </a:r>
            <a:endParaRPr sz="1500" b="0" i="0" u="none" strike="noStrike" cap="none">
              <a:solidFill>
                <a:schemeClr val="dk1"/>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Arial"/>
              <a:buChar char="●"/>
            </a:pPr>
            <a:r>
              <a:rPr lang="zh-HK" sz="1500" b="0" i="0" u="none" strike="noStrike" cap="none">
                <a:solidFill>
                  <a:srgbClr val="111111"/>
                </a:solidFill>
                <a:latin typeface="Roboto"/>
                <a:ea typeface="Roboto"/>
                <a:cs typeface="Roboto"/>
                <a:sym typeface="Roboto"/>
              </a:rPr>
              <a:t>Mixed: Any instance that doesn’t meet the criteria for the above categories (</a:t>
            </a:r>
            <a:r>
              <a:rPr lang="zh-HK" sz="1500" b="1" i="0" u="none" strike="noStrike" cap="none">
                <a:solidFill>
                  <a:srgbClr val="111111"/>
                </a:solidFill>
                <a:latin typeface="Roboto Mono"/>
                <a:ea typeface="Roboto Mono"/>
                <a:cs typeface="Roboto Mono"/>
                <a:sym typeface="Roboto Mono"/>
              </a:rPr>
              <a:t>pos</a:t>
            </a:r>
            <a:r>
              <a:rPr lang="zh-HK" sz="1500" b="0" i="0" u="none" strike="noStrike" cap="none">
                <a:solidFill>
                  <a:srgbClr val="111111"/>
                </a:solidFill>
                <a:latin typeface="Roboto"/>
                <a:ea typeface="Roboto"/>
                <a:cs typeface="Roboto"/>
                <a:sym typeface="Roboto"/>
              </a:rPr>
              <a:t> and </a:t>
            </a:r>
            <a:r>
              <a:rPr lang="zh-HK" sz="1500" b="1" i="0" u="none" strike="noStrike" cap="none">
                <a:solidFill>
                  <a:srgbClr val="111111"/>
                </a:solidFill>
                <a:latin typeface="Roboto Mono"/>
                <a:ea typeface="Roboto Mono"/>
                <a:cs typeface="Roboto Mono"/>
                <a:sym typeface="Roboto Mono"/>
              </a:rPr>
              <a:t>neg</a:t>
            </a:r>
            <a:r>
              <a:rPr lang="zh-HK" sz="1500" b="0" i="0" u="none" strike="noStrike" cap="none">
                <a:solidFill>
                  <a:srgbClr val="111111"/>
                </a:solidFill>
                <a:latin typeface="Roboto"/>
                <a:ea typeface="Roboto"/>
                <a:cs typeface="Roboto"/>
                <a:sym typeface="Roboto"/>
              </a:rPr>
              <a:t> are moderate; both around 0.3 to 0.5)</a:t>
            </a:r>
            <a:endParaRPr sz="1500" b="0" i="0" u="none" strike="noStrike" cap="none">
              <a:solidFill>
                <a:srgbClr val="11111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30a7bc9c348_0_273"/>
          <p:cNvSpPr txBox="1">
            <a:spLocks noGrp="1"/>
          </p:cNvSpPr>
          <p:nvPr>
            <p:ph type="title"/>
          </p:nvPr>
        </p:nvSpPr>
        <p:spPr>
          <a:xfrm>
            <a:off x="499280" y="552161"/>
            <a:ext cx="10515600" cy="13257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zh-HK" b="1"/>
              <a:t>Sentiments by Rating</a:t>
            </a:r>
            <a:br>
              <a:rPr lang="zh-HK" sz="4400" b="1" i="0" u="none" strike="noStrike" cap="none">
                <a:solidFill>
                  <a:srgbClr val="184037"/>
                </a:solidFill>
                <a:latin typeface="Calibri"/>
                <a:ea typeface="Calibri"/>
                <a:cs typeface="Calibri"/>
                <a:sym typeface="Calibri"/>
              </a:rPr>
            </a:br>
            <a:endParaRPr/>
          </a:p>
        </p:txBody>
      </p:sp>
      <p:pic>
        <p:nvPicPr>
          <p:cNvPr id="559" name="Google Shape;559;g30a7bc9c348_0_273"/>
          <p:cNvPicPr preferRelativeResize="0"/>
          <p:nvPr/>
        </p:nvPicPr>
        <p:blipFill rotWithShape="1">
          <a:blip r:embed="rId3">
            <a:alphaModFix/>
          </a:blip>
          <a:srcRect/>
          <a:stretch/>
        </p:blipFill>
        <p:spPr>
          <a:xfrm>
            <a:off x="76200" y="1737275"/>
            <a:ext cx="5808101" cy="4607800"/>
          </a:xfrm>
          <a:prstGeom prst="rect">
            <a:avLst/>
          </a:prstGeom>
          <a:noFill/>
          <a:ln>
            <a:noFill/>
          </a:ln>
        </p:spPr>
      </p:pic>
      <p:pic>
        <p:nvPicPr>
          <p:cNvPr id="560" name="Google Shape;560;g30a7bc9c348_0_273"/>
          <p:cNvPicPr preferRelativeResize="0"/>
          <p:nvPr/>
        </p:nvPicPr>
        <p:blipFill rotWithShape="1">
          <a:blip r:embed="rId4">
            <a:alphaModFix/>
          </a:blip>
          <a:srcRect/>
          <a:stretch/>
        </p:blipFill>
        <p:spPr>
          <a:xfrm>
            <a:off x="5914375" y="1389675"/>
            <a:ext cx="6172475" cy="5066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30a7bc9c348_0_281"/>
          <p:cNvSpPr txBox="1">
            <a:spLocks noGrp="1"/>
          </p:cNvSpPr>
          <p:nvPr>
            <p:ph type="title"/>
          </p:nvPr>
        </p:nvSpPr>
        <p:spPr>
          <a:xfrm>
            <a:off x="381000" y="365125"/>
            <a:ext cx="11432400" cy="1611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zh-HK" b="1"/>
              <a:t>Based on our analysis, we examined the most positive, the most negative, as well as </a:t>
            </a:r>
            <a:r>
              <a:rPr lang="zh-HK" b="1" u="sng"/>
              <a:t>mixed reviews</a:t>
            </a:r>
            <a:r>
              <a:rPr lang="zh-HK" b="1"/>
              <a:t>.</a:t>
            </a:r>
            <a:endParaRPr b="1"/>
          </a:p>
        </p:txBody>
      </p:sp>
      <p:sp>
        <p:nvSpPr>
          <p:cNvPr id="566" name="Google Shape;566;g30a7bc9c348_0_281"/>
          <p:cNvSpPr txBox="1"/>
          <p:nvPr/>
        </p:nvSpPr>
        <p:spPr>
          <a:xfrm>
            <a:off x="304800" y="2133550"/>
            <a:ext cx="11873700" cy="3615000"/>
          </a:xfrm>
          <a:prstGeom prst="rect">
            <a:avLst/>
          </a:prstGeom>
          <a:noFill/>
          <a:ln>
            <a:noFill/>
          </a:ln>
        </p:spPr>
        <p:txBody>
          <a:bodyPr spcFirstLastPara="1" wrap="square" lIns="91425" tIns="91425" rIns="91425" bIns="91425" anchor="t" anchorCtr="0">
            <a:spAutoFit/>
          </a:bodyPr>
          <a:lstStyle/>
          <a:p>
            <a:pPr marL="0" marR="0" lvl="0" indent="0" algn="l" rtl="0">
              <a:lnSpc>
                <a:spcPct val="171428"/>
              </a:lnSpc>
              <a:spcBef>
                <a:spcPts val="900"/>
              </a:spcBef>
              <a:spcAft>
                <a:spcPts val="0"/>
              </a:spcAft>
              <a:buClr>
                <a:srgbClr val="000000"/>
              </a:buClr>
              <a:buSzPts val="2250"/>
              <a:buFont typeface="Arial"/>
              <a:buNone/>
            </a:pPr>
            <a:r>
              <a:rPr lang="zh-HK" sz="2250" b="1" i="0" u="none" strike="noStrike" cap="none" dirty="0">
                <a:solidFill>
                  <a:srgbClr val="060607"/>
                </a:solidFill>
                <a:highlight>
                  <a:srgbClr val="FFFFFF"/>
                </a:highlight>
                <a:latin typeface="Calibri"/>
                <a:ea typeface="Calibri"/>
                <a:cs typeface="Calibri"/>
                <a:sym typeface="Calibri"/>
              </a:rPr>
              <a:t>We found that mixed reviews are more reliable because</a:t>
            </a:r>
            <a:endParaRPr sz="2250" b="1" i="0" u="none" strike="noStrike" cap="none" dirty="0">
              <a:solidFill>
                <a:srgbClr val="060607"/>
              </a:solidFill>
              <a:highlight>
                <a:srgbClr val="FFFFFF"/>
              </a:highlight>
              <a:latin typeface="Calibri"/>
              <a:ea typeface="Calibri"/>
              <a:cs typeface="Calibri"/>
              <a:sym typeface="Calibri"/>
            </a:endParaRPr>
          </a:p>
          <a:p>
            <a:pPr marL="457200" marR="0" lvl="0" indent="-371475" algn="l" rtl="0">
              <a:lnSpc>
                <a:spcPct val="171428"/>
              </a:lnSpc>
              <a:spcBef>
                <a:spcPts val="900"/>
              </a:spcBef>
              <a:spcAft>
                <a:spcPts val="0"/>
              </a:spcAft>
              <a:buClr>
                <a:srgbClr val="060607"/>
              </a:buClr>
              <a:buSzPts val="2250"/>
              <a:buFont typeface="Arial"/>
              <a:buAutoNum type="arabicPeriod"/>
            </a:pPr>
            <a:r>
              <a:rPr lang="zh-HK" sz="2250" b="1" i="0" u="none" strike="noStrike" cap="none" dirty="0">
                <a:solidFill>
                  <a:srgbClr val="060607"/>
                </a:solidFill>
                <a:highlight>
                  <a:srgbClr val="FFFFFF"/>
                </a:highlight>
                <a:latin typeface="Calibri"/>
                <a:ea typeface="Calibri"/>
                <a:cs typeface="Calibri"/>
                <a:sym typeface="Calibri"/>
              </a:rPr>
              <a:t>Balanced View</a:t>
            </a:r>
            <a:r>
              <a:rPr lang="zh-HK" sz="2250" b="0" i="0" u="none" strike="noStrike" cap="none" dirty="0">
                <a:solidFill>
                  <a:srgbClr val="060607"/>
                </a:solidFill>
                <a:highlight>
                  <a:srgbClr val="FFFFFF"/>
                </a:highlight>
                <a:latin typeface="Calibri"/>
                <a:ea typeface="Calibri"/>
                <a:cs typeface="Calibri"/>
                <a:sym typeface="Calibri"/>
              </a:rPr>
              <a:t>: Capture a mix of positive and negative aspects</a:t>
            </a:r>
            <a:endParaRPr sz="2250" b="0" i="0" u="none" strike="noStrike" cap="none" dirty="0">
              <a:solidFill>
                <a:srgbClr val="060607"/>
              </a:solidFill>
              <a:highlight>
                <a:srgbClr val="FFFFFF"/>
              </a:highlight>
              <a:latin typeface="Calibri"/>
              <a:ea typeface="Calibri"/>
              <a:cs typeface="Calibri"/>
              <a:sym typeface="Calibri"/>
            </a:endParaRPr>
          </a:p>
          <a:p>
            <a:pPr marL="457200" marR="0" lvl="0" indent="-371475" algn="l" rtl="0">
              <a:lnSpc>
                <a:spcPct val="171428"/>
              </a:lnSpc>
              <a:spcBef>
                <a:spcPts val="0"/>
              </a:spcBef>
              <a:spcAft>
                <a:spcPts val="0"/>
              </a:spcAft>
              <a:buClr>
                <a:srgbClr val="060607"/>
              </a:buClr>
              <a:buSzPts val="2250"/>
              <a:buFont typeface="Arial"/>
              <a:buAutoNum type="arabicPeriod"/>
            </a:pPr>
            <a:r>
              <a:rPr lang="zh-HK" sz="2250" b="1" i="0" u="none" strike="noStrike" cap="none" dirty="0">
                <a:solidFill>
                  <a:srgbClr val="060607"/>
                </a:solidFill>
                <a:highlight>
                  <a:srgbClr val="FFFFFF"/>
                </a:highlight>
                <a:latin typeface="Calibri"/>
                <a:ea typeface="Calibri"/>
                <a:cs typeface="Calibri"/>
                <a:sym typeface="Calibri"/>
              </a:rPr>
              <a:t>Detailed Feedback</a:t>
            </a:r>
            <a:r>
              <a:rPr lang="zh-HK" sz="2250" b="0" i="0" u="none" strike="noStrike" cap="none" dirty="0">
                <a:solidFill>
                  <a:srgbClr val="060607"/>
                </a:solidFill>
                <a:highlight>
                  <a:srgbClr val="FFFFFF"/>
                </a:highlight>
                <a:latin typeface="Calibri"/>
                <a:ea typeface="Calibri"/>
                <a:cs typeface="Calibri"/>
                <a:sym typeface="Calibri"/>
              </a:rPr>
              <a:t>: Provide more detailed and specific details on product features</a:t>
            </a:r>
            <a:endParaRPr sz="2250" b="0" i="0" u="none" strike="noStrike" cap="none" dirty="0">
              <a:solidFill>
                <a:srgbClr val="060607"/>
              </a:solidFill>
              <a:highlight>
                <a:srgbClr val="FFFFFF"/>
              </a:highlight>
              <a:latin typeface="Calibri"/>
              <a:ea typeface="Calibri"/>
              <a:cs typeface="Calibri"/>
              <a:sym typeface="Calibri"/>
            </a:endParaRPr>
          </a:p>
          <a:p>
            <a:pPr marL="457200" marR="0" lvl="0" indent="-371475" algn="l" rtl="0">
              <a:lnSpc>
                <a:spcPct val="171428"/>
              </a:lnSpc>
              <a:spcBef>
                <a:spcPts val="0"/>
              </a:spcBef>
              <a:spcAft>
                <a:spcPts val="0"/>
              </a:spcAft>
              <a:buClr>
                <a:srgbClr val="060607"/>
              </a:buClr>
              <a:buSzPts val="2250"/>
              <a:buFont typeface="Arial"/>
              <a:buAutoNum type="arabicPeriod"/>
            </a:pPr>
            <a:r>
              <a:rPr lang="zh-HK" sz="2250" b="1" i="0" u="none" strike="noStrike" cap="none" dirty="0">
                <a:solidFill>
                  <a:srgbClr val="060607"/>
                </a:solidFill>
                <a:highlight>
                  <a:srgbClr val="FFFFFF"/>
                </a:highlight>
                <a:latin typeface="Calibri"/>
                <a:ea typeface="Calibri"/>
                <a:cs typeface="Calibri"/>
                <a:sym typeface="Calibri"/>
              </a:rPr>
              <a:t>Realistic Expectations</a:t>
            </a:r>
            <a:r>
              <a:rPr lang="zh-HK" sz="2250" b="0" i="0" u="none" strike="noStrike" cap="none" dirty="0">
                <a:solidFill>
                  <a:srgbClr val="060607"/>
                </a:solidFill>
                <a:highlight>
                  <a:srgbClr val="FFFFFF"/>
                </a:highlight>
                <a:latin typeface="Calibri"/>
                <a:ea typeface="Calibri"/>
                <a:cs typeface="Calibri"/>
                <a:sym typeface="Calibri"/>
              </a:rPr>
              <a:t>: Able to set accurate expectations for potential buyers</a:t>
            </a:r>
            <a:endParaRPr sz="2250" b="0" i="0" u="none" strike="noStrike" cap="none" dirty="0">
              <a:solidFill>
                <a:srgbClr val="060607"/>
              </a:solidFill>
              <a:highlight>
                <a:srgbClr val="FFFFFF"/>
              </a:highlight>
              <a:latin typeface="Calibri"/>
              <a:ea typeface="Calibri"/>
              <a:cs typeface="Calibri"/>
              <a:sym typeface="Calibri"/>
            </a:endParaRPr>
          </a:p>
          <a:p>
            <a:pPr marL="457200" marR="0" lvl="0" indent="-371475" algn="l" rtl="0">
              <a:lnSpc>
                <a:spcPct val="171428"/>
              </a:lnSpc>
              <a:spcBef>
                <a:spcPts val="0"/>
              </a:spcBef>
              <a:spcAft>
                <a:spcPts val="0"/>
              </a:spcAft>
              <a:buClr>
                <a:srgbClr val="060607"/>
              </a:buClr>
              <a:buSzPts val="2250"/>
              <a:buFont typeface="Arial"/>
              <a:buAutoNum type="arabicPeriod"/>
            </a:pPr>
            <a:r>
              <a:rPr lang="zh-HK" sz="2250" b="1" i="0" u="none" strike="noStrike" cap="none" dirty="0">
                <a:solidFill>
                  <a:srgbClr val="060607"/>
                </a:solidFill>
                <a:highlight>
                  <a:srgbClr val="FFFFFF"/>
                </a:highlight>
                <a:latin typeface="Calibri"/>
                <a:ea typeface="Calibri"/>
                <a:cs typeface="Calibri"/>
                <a:sym typeface="Calibri"/>
              </a:rPr>
              <a:t>Trustworthiness</a:t>
            </a:r>
            <a:r>
              <a:rPr lang="zh-HK" sz="2250" b="0" i="0" u="none" strike="noStrike" cap="none" dirty="0">
                <a:solidFill>
                  <a:srgbClr val="060607"/>
                </a:solidFill>
                <a:highlight>
                  <a:srgbClr val="FFFFFF"/>
                </a:highlight>
                <a:latin typeface="Calibri"/>
                <a:ea typeface="Calibri"/>
                <a:cs typeface="Calibri"/>
                <a:sym typeface="Calibri"/>
              </a:rPr>
              <a:t>: Seen as more credible and less biased, neither overly optimistic nor pessimistic</a:t>
            </a:r>
            <a:endParaRPr sz="2250" b="0" i="0" u="none" strike="noStrike" cap="none" dirty="0">
              <a:solidFill>
                <a:srgbClr val="060607"/>
              </a:solidFill>
              <a:highlight>
                <a:srgbClr val="FFFFFF"/>
              </a:highlight>
              <a:latin typeface="Calibri"/>
              <a:ea typeface="Calibri"/>
              <a:cs typeface="Calibri"/>
              <a:sym typeface="Calibri"/>
            </a:endParaRPr>
          </a:p>
          <a:p>
            <a:pPr marL="457200" marR="0" lvl="0" indent="-371475" algn="l" rtl="0">
              <a:lnSpc>
                <a:spcPct val="171428"/>
              </a:lnSpc>
              <a:spcBef>
                <a:spcPts val="0"/>
              </a:spcBef>
              <a:spcAft>
                <a:spcPts val="0"/>
              </a:spcAft>
              <a:buClr>
                <a:srgbClr val="060607"/>
              </a:buClr>
              <a:buSzPts val="2250"/>
              <a:buFont typeface="Arial"/>
              <a:buAutoNum type="arabicPeriod"/>
            </a:pPr>
            <a:r>
              <a:rPr lang="zh-HK" sz="2250" b="1" i="0" u="none" strike="noStrike" cap="none" dirty="0">
                <a:solidFill>
                  <a:srgbClr val="060607"/>
                </a:solidFill>
                <a:highlight>
                  <a:srgbClr val="FFFFFF"/>
                </a:highlight>
                <a:latin typeface="Calibri"/>
                <a:ea typeface="Calibri"/>
                <a:cs typeface="Calibri"/>
                <a:sym typeface="Calibri"/>
              </a:rPr>
              <a:t>Influence of Ambiguity</a:t>
            </a:r>
            <a:r>
              <a:rPr lang="zh-HK" sz="2250" b="0" i="0" u="none" strike="noStrike" cap="none" dirty="0">
                <a:solidFill>
                  <a:srgbClr val="060607"/>
                </a:solidFill>
                <a:highlight>
                  <a:srgbClr val="FFFFFF"/>
                </a:highlight>
                <a:latin typeface="Calibri"/>
                <a:ea typeface="Calibri"/>
                <a:cs typeface="Calibri"/>
                <a:sym typeface="Calibri"/>
              </a:rPr>
              <a:t>: Reflect varying outcomes based on individual preferences or use cases </a:t>
            </a:r>
            <a:endParaRPr sz="2250" b="0" i="0" u="none" strike="noStrike" cap="none" dirty="0">
              <a:solidFill>
                <a:srgbClr val="060607"/>
              </a:solidFill>
              <a:highlight>
                <a:srgbClr val="FFFFFF"/>
              </a:highlight>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30ab2f58695_0_21"/>
          <p:cNvSpPr txBox="1">
            <a:spLocks noGrp="1"/>
          </p:cNvSpPr>
          <p:nvPr>
            <p:ph type="ctrTitle"/>
          </p:nvPr>
        </p:nvSpPr>
        <p:spPr>
          <a:xfrm>
            <a:off x="1689650" y="1714988"/>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750"/>
              </a:spcBef>
              <a:spcAft>
                <a:spcPts val="0"/>
              </a:spcAft>
              <a:buClr>
                <a:srgbClr val="083329"/>
              </a:buClr>
              <a:buSzPts val="1200"/>
              <a:buFont typeface="Arial"/>
              <a:buNone/>
            </a:pPr>
            <a:r>
              <a:rPr lang="zh-HK" b="1">
                <a:solidFill>
                  <a:srgbClr val="184037"/>
                </a:solidFill>
              </a:rPr>
              <a:t>Conclusions</a:t>
            </a:r>
            <a:endParaRPr/>
          </a:p>
        </p:txBody>
      </p:sp>
      <p:sp>
        <p:nvSpPr>
          <p:cNvPr id="572" name="Google Shape;572;g30ab2f58695_0_21"/>
          <p:cNvSpPr/>
          <p:nvPr/>
        </p:nvSpPr>
        <p:spPr>
          <a:xfrm rot="-4995232">
            <a:off x="297436" y="623406"/>
            <a:ext cx="2987988" cy="2987988"/>
          </a:xfrm>
          <a:prstGeom prst="arc">
            <a:avLst>
              <a:gd name="adj1" fmla="val 14455503"/>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3" name="Google Shape;573;g30ab2f58695_0_21"/>
          <p:cNvSpPr/>
          <p:nvPr/>
        </p:nvSpPr>
        <p:spPr>
          <a:xfrm rot="6269048">
            <a:off x="8717891" y="3339291"/>
            <a:ext cx="2987863" cy="2987863"/>
          </a:xfrm>
          <a:prstGeom prst="arc">
            <a:avLst>
              <a:gd name="adj1" fmla="val 14441841"/>
              <a:gd name="adj2" fmla="val 0"/>
            </a:avLst>
          </a:prstGeom>
          <a:noFill/>
          <a:ln w="127000" cap="rnd" cmpd="sng">
            <a:solidFill>
              <a:schemeClr val="accent4">
                <a:alpha val="9294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2"/>
          <p:cNvSpPr txBox="1">
            <a:spLocks noGrp="1"/>
          </p:cNvSpPr>
          <p:nvPr>
            <p:ph type="title"/>
          </p:nvPr>
        </p:nvSpPr>
        <p:spPr>
          <a:xfrm>
            <a:off x="512618" y="25428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zh-HK" sz="5000" b="1"/>
              <a:t>Conclusions</a:t>
            </a:r>
            <a:endParaRPr sz="5000"/>
          </a:p>
        </p:txBody>
      </p:sp>
      <p:sp>
        <p:nvSpPr>
          <p:cNvPr id="579" name="Google Shape;579;p52"/>
          <p:cNvSpPr txBox="1"/>
          <p:nvPr/>
        </p:nvSpPr>
        <p:spPr>
          <a:xfrm>
            <a:off x="512625" y="1496775"/>
            <a:ext cx="11542200" cy="5402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Mielle</a:t>
            </a:r>
            <a:r>
              <a:rPr lang="zh-HK" sz="2500" b="0" i="0" u="none" strike="noStrike" cap="none">
                <a:solidFill>
                  <a:srgbClr val="000000"/>
                </a:solidFill>
                <a:latin typeface="Calibri"/>
                <a:ea typeface="Calibri"/>
                <a:cs typeface="Calibri"/>
                <a:sym typeface="Calibri"/>
              </a:rPr>
              <a:t> has the best sales in the past 30 days, with 3 of the 4 product categories ranking first.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SheaMoisture, Giovanni </a:t>
            </a:r>
            <a:r>
              <a:rPr lang="zh-HK" sz="2500" b="0" i="0" u="none" strike="noStrike" cap="none">
                <a:solidFill>
                  <a:srgbClr val="000000"/>
                </a:solidFill>
                <a:latin typeface="Calibri"/>
                <a:ea typeface="Calibri"/>
                <a:cs typeface="Calibri"/>
                <a:sym typeface="Calibri"/>
              </a:rPr>
              <a:t>and </a:t>
            </a:r>
            <a:r>
              <a:rPr lang="zh-HK" sz="2500" b="1" i="0" u="none" strike="noStrike" cap="none">
                <a:solidFill>
                  <a:srgbClr val="000000"/>
                </a:solidFill>
                <a:latin typeface="Calibri"/>
                <a:ea typeface="Calibri"/>
                <a:cs typeface="Calibri"/>
                <a:sym typeface="Calibri"/>
              </a:rPr>
              <a:t>Mielle</a:t>
            </a:r>
            <a:r>
              <a:rPr lang="zh-HK" sz="2500" b="0" i="0" u="none" strike="noStrike" cap="none">
                <a:solidFill>
                  <a:srgbClr val="000000"/>
                </a:solidFill>
                <a:latin typeface="Calibri"/>
                <a:ea typeface="Calibri"/>
                <a:cs typeface="Calibri"/>
                <a:sym typeface="Calibri"/>
              </a:rPr>
              <a:t> have four product categories on the best-selling list, which can be bundled into a series to sale to improve performance.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Cantu’s</a:t>
            </a:r>
            <a:r>
              <a:rPr lang="zh-HK" sz="2500" b="0" i="0" u="none" strike="noStrike" cap="none">
                <a:solidFill>
                  <a:srgbClr val="000000"/>
                </a:solidFill>
                <a:latin typeface="Calibri"/>
                <a:ea typeface="Calibri"/>
                <a:cs typeface="Calibri"/>
                <a:sym typeface="Calibri"/>
              </a:rPr>
              <a:t> sales performance in hair styling is relatively good.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Consumers are </a:t>
            </a:r>
            <a:r>
              <a:rPr lang="zh-HK" sz="2500" b="1" i="0" u="none" strike="noStrike" cap="none">
                <a:solidFill>
                  <a:srgbClr val="000000"/>
                </a:solidFill>
                <a:latin typeface="Calibri"/>
                <a:ea typeface="Calibri"/>
                <a:cs typeface="Calibri"/>
                <a:sym typeface="Calibri"/>
              </a:rPr>
              <a:t>most</a:t>
            </a:r>
            <a:r>
              <a:rPr lang="zh-HK" sz="2500" b="0" i="0" u="none" strike="noStrike" cap="none">
                <a:solidFill>
                  <a:srgbClr val="000000"/>
                </a:solidFill>
                <a:latin typeface="Calibri"/>
                <a:ea typeface="Calibri"/>
                <a:cs typeface="Calibri"/>
                <a:sym typeface="Calibri"/>
              </a:rPr>
              <a:t> willing to spend money on</a:t>
            </a:r>
            <a:r>
              <a:rPr lang="zh-HK" sz="2500" b="1" i="0" u="none" strike="noStrike" cap="none">
                <a:solidFill>
                  <a:srgbClr val="000000"/>
                </a:solidFill>
                <a:latin typeface="Calibri"/>
                <a:ea typeface="Calibri"/>
                <a:cs typeface="Calibri"/>
                <a:sym typeface="Calibri"/>
              </a:rPr>
              <a:t> treatments </a:t>
            </a:r>
            <a:r>
              <a:rPr lang="zh-HK" sz="2500" b="0" i="0" u="none" strike="noStrike" cap="none">
                <a:solidFill>
                  <a:srgbClr val="000000"/>
                </a:solidFill>
                <a:latin typeface="Calibri"/>
                <a:ea typeface="Calibri"/>
                <a:cs typeface="Calibri"/>
                <a:sym typeface="Calibri"/>
              </a:rPr>
              <a:t>and are</a:t>
            </a:r>
            <a:r>
              <a:rPr lang="zh-HK" sz="2500" b="1" i="0" u="none" strike="noStrike" cap="none">
                <a:solidFill>
                  <a:srgbClr val="000000"/>
                </a:solidFill>
                <a:latin typeface="Calibri"/>
                <a:ea typeface="Calibri"/>
                <a:cs typeface="Calibri"/>
                <a:sym typeface="Calibri"/>
              </a:rPr>
              <a:t> least </a:t>
            </a:r>
            <a:r>
              <a:rPr lang="zh-HK" sz="2500" b="0" i="0" u="none" strike="noStrike" cap="none">
                <a:solidFill>
                  <a:srgbClr val="000000"/>
                </a:solidFill>
                <a:latin typeface="Calibri"/>
                <a:ea typeface="Calibri"/>
                <a:cs typeface="Calibri"/>
                <a:sym typeface="Calibri"/>
              </a:rPr>
              <a:t>willing to spend money on</a:t>
            </a:r>
            <a:r>
              <a:rPr lang="zh-HK" sz="2500" b="1" i="0" u="none" strike="noStrike" cap="none">
                <a:solidFill>
                  <a:srgbClr val="000000"/>
                </a:solidFill>
                <a:latin typeface="Calibri"/>
                <a:ea typeface="Calibri"/>
                <a:cs typeface="Calibri"/>
                <a:sym typeface="Calibri"/>
              </a:rPr>
              <a:t> styling </a:t>
            </a:r>
            <a:r>
              <a:rPr lang="zh-HK" sz="2500" b="1" i="0" u="none" strike="noStrike" cap="none">
                <a:solidFill>
                  <a:schemeClr val="dk1"/>
                </a:solidFill>
                <a:latin typeface="Calibri"/>
                <a:ea typeface="Calibri"/>
                <a:cs typeface="Calibri"/>
                <a:sym typeface="Calibri"/>
              </a:rPr>
              <a:t>products.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Consumers like </a:t>
            </a:r>
            <a:r>
              <a:rPr lang="zh-HK" sz="2500" b="1" i="0" u="none" strike="noStrike" cap="none">
                <a:solidFill>
                  <a:schemeClr val="dk1"/>
                </a:solidFill>
                <a:latin typeface="Calibri"/>
                <a:ea typeface="Calibri"/>
                <a:cs typeface="Calibri"/>
                <a:sym typeface="Calibri"/>
              </a:rPr>
              <a:t>good </a:t>
            </a:r>
            <a:r>
              <a:rPr lang="zh-HK" sz="2500" b="1" i="0" u="none" strike="noStrike" cap="none">
                <a:solidFill>
                  <a:srgbClr val="000000"/>
                </a:solidFill>
                <a:latin typeface="Calibri"/>
                <a:ea typeface="Calibri"/>
                <a:cs typeface="Calibri"/>
                <a:sym typeface="Calibri"/>
              </a:rPr>
              <a:t>scent </a:t>
            </a:r>
            <a:r>
              <a:rPr lang="zh-HK" sz="2500" b="0" i="0" u="none" strike="noStrike" cap="none">
                <a:solidFill>
                  <a:srgbClr val="000000"/>
                </a:solidFill>
                <a:latin typeface="Calibri"/>
                <a:ea typeface="Calibri"/>
                <a:cs typeface="Calibri"/>
                <a:sym typeface="Calibri"/>
              </a:rPr>
              <a:t>hair care products with </a:t>
            </a:r>
            <a:r>
              <a:rPr lang="zh-HK" sz="2500" b="1" i="0" u="none" strike="noStrike" cap="none">
                <a:solidFill>
                  <a:srgbClr val="000000"/>
                </a:solidFill>
                <a:latin typeface="Calibri"/>
                <a:ea typeface="Calibri"/>
                <a:cs typeface="Calibri"/>
                <a:sym typeface="Calibri"/>
              </a:rPr>
              <a:t>great size</a:t>
            </a:r>
            <a:r>
              <a:rPr lang="zh-HK" sz="25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In </a:t>
            </a:r>
            <a:r>
              <a:rPr lang="zh-HK" sz="2500" b="1" i="0" u="none" strike="noStrike" cap="none">
                <a:solidFill>
                  <a:srgbClr val="000000"/>
                </a:solidFill>
                <a:latin typeface="Calibri"/>
                <a:ea typeface="Calibri"/>
                <a:cs typeface="Calibri"/>
                <a:sym typeface="Calibri"/>
              </a:rPr>
              <a:t>shampoo, conditioner and treatments</a:t>
            </a:r>
            <a:r>
              <a:rPr lang="zh-HK" sz="2500" b="0" i="0" u="none" strike="noStrike" cap="none">
                <a:solidFill>
                  <a:srgbClr val="000000"/>
                </a:solidFill>
                <a:latin typeface="Calibri"/>
                <a:ea typeface="Calibri"/>
                <a:cs typeface="Calibri"/>
                <a:sym typeface="Calibri"/>
              </a:rPr>
              <a:t>, hair loss, greasy and oily products are not popular with consumers.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Consumers use </a:t>
            </a:r>
            <a:r>
              <a:rPr lang="zh-HK" sz="2500" b="1" i="0" u="none" strike="noStrike" cap="none">
                <a:solidFill>
                  <a:srgbClr val="000000"/>
                </a:solidFill>
                <a:latin typeface="Calibri"/>
                <a:ea typeface="Calibri"/>
                <a:cs typeface="Calibri"/>
                <a:sym typeface="Calibri"/>
              </a:rPr>
              <a:t>styling products </a:t>
            </a:r>
            <a:r>
              <a:rPr lang="zh-HK" sz="2500" b="0" i="0" u="none" strike="noStrike" cap="none">
                <a:solidFill>
                  <a:srgbClr val="000000"/>
                </a:solidFill>
                <a:latin typeface="Calibri"/>
                <a:ea typeface="Calibri"/>
                <a:cs typeface="Calibri"/>
                <a:sym typeface="Calibri"/>
              </a:rPr>
              <a:t>to hold the hairstyle or keep their hair curly, but don’t want their hair to become dry after use.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pic>
        <p:nvPicPr>
          <p:cNvPr id="580" name="Google Shape;580;p52"/>
          <p:cNvPicPr preferRelativeResize="0"/>
          <p:nvPr/>
        </p:nvPicPr>
        <p:blipFill rotWithShape="1">
          <a:blip r:embed="rId3">
            <a:alphaModFix/>
          </a:blip>
          <a:srcRect/>
          <a:stretch/>
        </p:blipFill>
        <p:spPr>
          <a:xfrm>
            <a:off x="9894549" y="254288"/>
            <a:ext cx="1527595" cy="110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30ab2f58695_0_15"/>
          <p:cNvSpPr txBox="1">
            <a:spLocks noGrp="1"/>
          </p:cNvSpPr>
          <p:nvPr>
            <p:ph type="title"/>
          </p:nvPr>
        </p:nvSpPr>
        <p:spPr>
          <a:xfrm>
            <a:off x="512618" y="25428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zh-HK" sz="5000" b="1"/>
              <a:t>Conclusions</a:t>
            </a:r>
            <a:endParaRPr sz="5000"/>
          </a:p>
        </p:txBody>
      </p:sp>
      <p:sp>
        <p:nvSpPr>
          <p:cNvPr id="586" name="Google Shape;586;g30ab2f58695_0_15"/>
          <p:cNvSpPr txBox="1"/>
          <p:nvPr/>
        </p:nvSpPr>
        <p:spPr>
          <a:xfrm>
            <a:off x="512618" y="2267143"/>
            <a:ext cx="11679300" cy="2324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Dove</a:t>
            </a:r>
            <a:r>
              <a:rPr lang="zh-HK" sz="2500" b="0" i="0" u="none" strike="noStrike" cap="none">
                <a:solidFill>
                  <a:srgbClr val="000000"/>
                </a:solidFill>
                <a:latin typeface="Calibri"/>
                <a:ea typeface="Calibri"/>
                <a:cs typeface="Calibri"/>
                <a:sym typeface="Calibri"/>
              </a:rPr>
              <a:t> demonstrates </a:t>
            </a:r>
            <a:r>
              <a:rPr lang="zh-HK" sz="2500" b="1" i="0" u="none" strike="noStrike" cap="none">
                <a:solidFill>
                  <a:srgbClr val="000000"/>
                </a:solidFill>
                <a:latin typeface="Calibri"/>
                <a:ea typeface="Calibri"/>
                <a:cs typeface="Calibri"/>
                <a:sym typeface="Calibri"/>
              </a:rPr>
              <a:t>poor</a:t>
            </a:r>
            <a:r>
              <a:rPr lang="zh-HK" sz="2500" b="0" i="0" u="none" strike="noStrike" cap="none">
                <a:solidFill>
                  <a:srgbClr val="000000"/>
                </a:solidFill>
                <a:latin typeface="Calibri"/>
                <a:ea typeface="Calibri"/>
                <a:cs typeface="Calibri"/>
                <a:sym typeface="Calibri"/>
              </a:rPr>
              <a:t> </a:t>
            </a:r>
            <a:r>
              <a:rPr lang="zh-HK" sz="2500" b="1" i="0" u="none" strike="noStrike" cap="none">
                <a:solidFill>
                  <a:srgbClr val="000000"/>
                </a:solidFill>
                <a:latin typeface="Calibri"/>
                <a:ea typeface="Calibri"/>
                <a:cs typeface="Calibri"/>
                <a:sym typeface="Calibri"/>
              </a:rPr>
              <a:t>sales performance </a:t>
            </a:r>
            <a:r>
              <a:rPr lang="zh-HK" sz="2500" b="0" i="0" u="none" strike="noStrike" cap="none">
                <a:solidFill>
                  <a:srgbClr val="000000"/>
                </a:solidFill>
                <a:latin typeface="Calibri"/>
                <a:ea typeface="Calibri"/>
                <a:cs typeface="Calibri"/>
                <a:sym typeface="Calibri"/>
              </a:rPr>
              <a:t>on the iHerb platform.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     </a:t>
            </a:r>
            <a:r>
              <a:rPr lang="zh-HK" sz="2000" b="0" i="0" u="none" strike="noStrike" cap="none">
                <a:solidFill>
                  <a:srgbClr val="000000"/>
                </a:solidFill>
                <a:latin typeface="Calibri"/>
                <a:ea typeface="Calibri"/>
                <a:cs typeface="Calibri"/>
                <a:sym typeface="Calibri"/>
              </a:rPr>
              <a:t>Dove did not rank as a best-seller. The dataset includes</a:t>
            </a:r>
            <a:r>
              <a:rPr lang="zh-HK" sz="2000" b="1" i="0" u="none" strike="noStrike" cap="none">
                <a:solidFill>
                  <a:srgbClr val="000000"/>
                </a:solidFill>
                <a:latin typeface="Calibri"/>
                <a:ea typeface="Calibri"/>
                <a:cs typeface="Calibri"/>
                <a:sym typeface="Calibri"/>
              </a:rPr>
              <a:t> 72 </a:t>
            </a:r>
            <a:r>
              <a:rPr lang="zh-HK" sz="2000" b="0" i="0" u="none" strike="noStrike" cap="none">
                <a:solidFill>
                  <a:srgbClr val="000000"/>
                </a:solidFill>
                <a:latin typeface="Calibri"/>
                <a:ea typeface="Calibri"/>
                <a:cs typeface="Calibri"/>
                <a:sym typeface="Calibri"/>
              </a:rPr>
              <a:t>Dove products, but </a:t>
            </a:r>
            <a:r>
              <a:rPr lang="zh-HK" sz="2000" b="1" i="0" u="none" strike="noStrike" cap="none">
                <a:solidFill>
                  <a:srgbClr val="000000"/>
                </a:solidFill>
                <a:latin typeface="Calibri"/>
                <a:ea typeface="Calibri"/>
                <a:cs typeface="Calibri"/>
                <a:sym typeface="Calibri"/>
              </a:rPr>
              <a:t>56 (or 78%) </a:t>
            </a:r>
            <a:r>
              <a:rPr lang="zh-HK" sz="2000" b="0" i="0" u="none" strike="noStrike" cap="none">
                <a:solidFill>
                  <a:srgbClr val="000000"/>
                </a:solidFill>
                <a:latin typeface="Calibri"/>
                <a:ea typeface="Calibri"/>
                <a:cs typeface="Calibri"/>
                <a:sym typeface="Calibri"/>
              </a:rPr>
              <a:t>had </a:t>
            </a:r>
            <a:r>
              <a:rPr lang="zh-HK" sz="2000" b="1" i="0" u="none" strike="noStrike" cap="none">
                <a:solidFill>
                  <a:srgbClr val="000000"/>
                </a:solidFill>
                <a:latin typeface="Calibri"/>
                <a:ea typeface="Calibri"/>
                <a:cs typeface="Calibri"/>
                <a:sym typeface="Calibri"/>
              </a:rPr>
              <a:t>zero sales </a:t>
            </a:r>
            <a:r>
              <a:rPr lang="zh-HK" sz="2000" b="0" i="0" u="none" strike="noStrike" cap="none">
                <a:solidFill>
                  <a:srgbClr val="000000"/>
                </a:solidFill>
                <a:latin typeface="Calibri"/>
                <a:ea typeface="Calibri"/>
                <a:cs typeface="Calibri"/>
                <a:sym typeface="Calibri"/>
              </a:rPr>
              <a:t>in the past 30 days. Additionally, Dove's highest popularity score is only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There are </a:t>
            </a:r>
            <a:r>
              <a:rPr lang="zh-HK" sz="2500" b="1" i="0" u="none" strike="noStrike" cap="none">
                <a:solidFill>
                  <a:srgbClr val="000000"/>
                </a:solidFill>
                <a:latin typeface="Calibri"/>
                <a:ea typeface="Calibri"/>
                <a:cs typeface="Calibri"/>
                <a:sym typeface="Calibri"/>
              </a:rPr>
              <a:t>7 products </a:t>
            </a:r>
            <a:r>
              <a:rPr lang="zh-HK" sz="2500" b="0" i="0" u="none" strike="noStrike" cap="none">
                <a:solidFill>
                  <a:srgbClr val="000000"/>
                </a:solidFill>
                <a:latin typeface="Calibri"/>
                <a:ea typeface="Calibri"/>
                <a:cs typeface="Calibri"/>
                <a:sym typeface="Calibri"/>
              </a:rPr>
              <a:t>rated </a:t>
            </a:r>
            <a:r>
              <a:rPr lang="zh-HK" sz="2500" b="1" i="0" u="none" strike="noStrike" cap="none">
                <a:solidFill>
                  <a:srgbClr val="000000"/>
                </a:solidFill>
                <a:latin typeface="Calibri"/>
                <a:ea typeface="Calibri"/>
                <a:cs typeface="Calibri"/>
                <a:sym typeface="Calibri"/>
              </a:rPr>
              <a:t>4 stars or above </a:t>
            </a:r>
            <a:r>
              <a:rPr lang="zh-HK" sz="2500" b="0" i="0" u="none" strike="noStrike" cap="none">
                <a:solidFill>
                  <a:srgbClr val="000000"/>
                </a:solidFill>
                <a:latin typeface="Calibri"/>
                <a:ea typeface="Calibri"/>
                <a:cs typeface="Calibri"/>
                <a:sym typeface="Calibri"/>
              </a:rPr>
              <a:t>that are not available in Hong Kong.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rgbClr val="000000"/>
                </a:solidFill>
                <a:latin typeface="Calibri"/>
                <a:ea typeface="Calibri"/>
                <a:cs typeface="Calibri"/>
                <a:sym typeface="Calibri"/>
              </a:rPr>
              <a:t>     It is recommended to introduce these products to </a:t>
            </a:r>
            <a:r>
              <a:rPr lang="zh-HK" sz="2500" b="1" i="0" u="none" strike="noStrike" cap="none">
                <a:solidFill>
                  <a:srgbClr val="000000"/>
                </a:solidFill>
                <a:latin typeface="Calibri"/>
                <a:ea typeface="Calibri"/>
                <a:cs typeface="Calibri"/>
                <a:sym typeface="Calibri"/>
              </a:rPr>
              <a:t>develop the Hong Kong market</a:t>
            </a:r>
            <a:r>
              <a:rPr lang="zh-HK" sz="2500" b="0" i="0" u="none" strike="noStrike" cap="none">
                <a:solidFill>
                  <a:srgbClr val="000000"/>
                </a:solidFill>
                <a:latin typeface="Calibri"/>
                <a:ea typeface="Calibri"/>
                <a:cs typeface="Calibri"/>
                <a:sym typeface="Calibri"/>
              </a:rPr>
              <a:t>.</a:t>
            </a:r>
            <a:endParaRPr sz="2500" b="0" i="0" u="none" strike="noStrike" cap="non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3"/>
          <p:cNvSpPr txBox="1">
            <a:spLocks noGrp="1"/>
          </p:cNvSpPr>
          <p:nvPr>
            <p:ph type="title"/>
          </p:nvPr>
        </p:nvSpPr>
        <p:spPr>
          <a:xfrm>
            <a:off x="512618" y="25428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zh-HK" sz="5000" b="1"/>
              <a:t>Conclusions</a:t>
            </a:r>
            <a:endParaRPr sz="5000"/>
          </a:p>
        </p:txBody>
      </p:sp>
      <p:sp>
        <p:nvSpPr>
          <p:cNvPr id="592" name="Google Shape;592;p53"/>
          <p:cNvSpPr txBox="1"/>
          <p:nvPr/>
        </p:nvSpPr>
        <p:spPr>
          <a:xfrm>
            <a:off x="512625" y="1579850"/>
            <a:ext cx="11679300" cy="4710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500"/>
              <a:buFont typeface="Arial"/>
              <a:buChar char="-"/>
            </a:pPr>
            <a:r>
              <a:rPr lang="zh-HK" sz="2500" b="0" i="0" u="none" strike="noStrike" cap="none" dirty="0">
                <a:solidFill>
                  <a:schemeClr val="dk1"/>
                </a:solidFill>
                <a:latin typeface="Calibri"/>
                <a:ea typeface="Calibri"/>
                <a:cs typeface="Calibri"/>
                <a:sym typeface="Calibri"/>
              </a:rPr>
              <a:t>General </a:t>
            </a:r>
            <a:r>
              <a:rPr lang="zh-HK" sz="2500" b="1" i="0" u="none" strike="noStrike" cap="none" dirty="0">
                <a:solidFill>
                  <a:schemeClr val="dk1"/>
                </a:solidFill>
                <a:latin typeface="Calibri"/>
                <a:ea typeface="Calibri"/>
                <a:cs typeface="Calibri"/>
                <a:sym typeface="Calibri"/>
              </a:rPr>
              <a:t>text preprocessing</a:t>
            </a:r>
            <a:r>
              <a:rPr lang="zh-HK" sz="2500" b="0" i="0" u="none" strike="noStrike" cap="none" dirty="0">
                <a:solidFill>
                  <a:schemeClr val="dk1"/>
                </a:solidFill>
                <a:latin typeface="Calibri"/>
                <a:ea typeface="Calibri"/>
                <a:cs typeface="Calibri"/>
                <a:sym typeface="Calibri"/>
              </a:rPr>
              <a:t> steps may not always be required and largely </a:t>
            </a:r>
            <a:r>
              <a:rPr lang="zh-HK" sz="2500" b="1" i="0" u="none" strike="noStrike" cap="none" dirty="0">
                <a:solidFill>
                  <a:schemeClr val="dk1"/>
                </a:solidFill>
                <a:latin typeface="Calibri"/>
                <a:ea typeface="Calibri"/>
                <a:cs typeface="Calibri"/>
                <a:sym typeface="Calibri"/>
              </a:rPr>
              <a:t>depend on the chosen sentiment analysis approach</a:t>
            </a:r>
            <a:r>
              <a:rPr lang="zh-HK" sz="2500" b="0" i="0" u="none" strike="noStrike" cap="none" dirty="0">
                <a:solidFill>
                  <a:schemeClr val="dk1"/>
                </a:solidFill>
                <a:latin typeface="Calibri"/>
                <a:ea typeface="Calibri"/>
                <a:cs typeface="Calibri"/>
                <a:sym typeface="Calibri"/>
              </a:rPr>
              <a:t>.</a:t>
            </a:r>
            <a:endParaRPr sz="25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2500"/>
              <a:buFont typeface="Calibri"/>
              <a:buChar char="-"/>
            </a:pPr>
            <a:r>
              <a:rPr lang="zh-HK" sz="2500" b="0" i="0" u="none" strike="noStrike" cap="none" dirty="0">
                <a:solidFill>
                  <a:schemeClr val="dk1"/>
                </a:solidFill>
                <a:latin typeface="Calibri"/>
                <a:ea typeface="Calibri"/>
                <a:cs typeface="Calibri"/>
                <a:sym typeface="Calibri"/>
              </a:rPr>
              <a:t>In our case, </a:t>
            </a:r>
            <a:r>
              <a:rPr lang="zh-HK" sz="2500" b="1" i="0" u="none" strike="noStrike" cap="none" dirty="0">
                <a:solidFill>
                  <a:schemeClr val="dk1"/>
                </a:solidFill>
                <a:latin typeface="Calibri"/>
                <a:ea typeface="Calibri"/>
                <a:cs typeface="Calibri"/>
                <a:sym typeface="Calibri"/>
              </a:rPr>
              <a:t>RoBERTa </a:t>
            </a:r>
            <a:r>
              <a:rPr lang="zh-HK" sz="2500" b="0" i="0" u="none" strike="noStrike" cap="none" dirty="0">
                <a:solidFill>
                  <a:schemeClr val="dk1"/>
                </a:solidFill>
                <a:latin typeface="Calibri"/>
                <a:ea typeface="Calibri"/>
                <a:cs typeface="Calibri"/>
                <a:sym typeface="Calibri"/>
              </a:rPr>
              <a:t>demonstrates </a:t>
            </a:r>
            <a:r>
              <a:rPr lang="zh-HK" sz="2500" b="1" i="0" u="none" strike="noStrike" cap="none" dirty="0">
                <a:solidFill>
                  <a:schemeClr val="dk1"/>
                </a:solidFill>
                <a:latin typeface="Calibri"/>
                <a:ea typeface="Calibri"/>
                <a:cs typeface="Calibri"/>
                <a:sym typeface="Calibri"/>
              </a:rPr>
              <a:t>more consistent and reliable performance</a:t>
            </a:r>
            <a:r>
              <a:rPr lang="zh-HK" sz="2500" b="0" i="0" u="none" strike="noStrike" cap="none" dirty="0">
                <a:solidFill>
                  <a:schemeClr val="dk1"/>
                </a:solidFill>
                <a:latin typeface="Calibri"/>
                <a:ea typeface="Calibri"/>
                <a:cs typeface="Calibri"/>
                <a:sym typeface="Calibri"/>
              </a:rPr>
              <a:t> across various metrics compared to VADER.</a:t>
            </a:r>
            <a:br>
              <a:rPr lang="zh-HK" sz="2500" b="0" i="0" u="none" strike="noStrike" cap="none" dirty="0">
                <a:solidFill>
                  <a:schemeClr val="dk1"/>
                </a:solidFill>
                <a:latin typeface="Calibri"/>
                <a:ea typeface="Calibri"/>
                <a:cs typeface="Calibri"/>
                <a:sym typeface="Calibri"/>
              </a:rPr>
            </a:br>
            <a:endParaRPr sz="25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2500"/>
              <a:buFont typeface="Calibri"/>
              <a:buChar char="-"/>
            </a:pPr>
            <a:r>
              <a:rPr lang="zh-HK" sz="2500" b="0" i="0" u="none" strike="noStrike" cap="none" dirty="0">
                <a:solidFill>
                  <a:schemeClr val="dk1"/>
                </a:solidFill>
                <a:latin typeface="Calibri"/>
                <a:ea typeface="Calibri"/>
                <a:cs typeface="Calibri"/>
                <a:sym typeface="Calibri"/>
              </a:rPr>
              <a:t>In addition to Positive, Neutral, and Negative sentiments, the classification is further divided into </a:t>
            </a:r>
            <a:r>
              <a:rPr lang="zh-HK" sz="2500" b="1" i="0" u="none" strike="noStrike" cap="none" dirty="0">
                <a:solidFill>
                  <a:schemeClr val="dk1"/>
                </a:solidFill>
                <a:latin typeface="Calibri"/>
                <a:ea typeface="Calibri"/>
                <a:cs typeface="Calibri"/>
                <a:sym typeface="Calibri"/>
              </a:rPr>
              <a:t>Mild Positive, Mixed, and Mild Negative</a:t>
            </a:r>
            <a:r>
              <a:rPr lang="zh-HK" sz="2500" b="0" i="0" u="none" strike="noStrike" cap="none" dirty="0">
                <a:solidFill>
                  <a:schemeClr val="dk1"/>
                </a:solidFill>
                <a:latin typeface="Calibri"/>
                <a:ea typeface="Calibri"/>
                <a:cs typeface="Calibri"/>
                <a:sym typeface="Calibri"/>
              </a:rPr>
              <a:t> to provide deeper insights into customer reviews.</a:t>
            </a:r>
            <a:br>
              <a:rPr lang="zh-HK" sz="2500" b="0" i="0" u="none" strike="noStrike" cap="none" dirty="0">
                <a:solidFill>
                  <a:schemeClr val="dk1"/>
                </a:solidFill>
                <a:latin typeface="Calibri"/>
                <a:ea typeface="Calibri"/>
                <a:cs typeface="Calibri"/>
                <a:sym typeface="Calibri"/>
              </a:rPr>
            </a:br>
            <a:endParaRPr sz="25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2500"/>
              <a:buFont typeface="Calibri"/>
              <a:buChar char="-"/>
            </a:pPr>
            <a:r>
              <a:rPr lang="zh-HK" sz="2500" b="0" i="0" u="none" strike="noStrike" cap="none" dirty="0">
                <a:solidFill>
                  <a:schemeClr val="dk1"/>
                </a:solidFill>
                <a:latin typeface="Calibri"/>
                <a:ea typeface="Calibri"/>
                <a:cs typeface="Calibri"/>
                <a:sym typeface="Calibri"/>
              </a:rPr>
              <a:t>The majority of </a:t>
            </a:r>
            <a:r>
              <a:rPr lang="zh-HK" sz="2500" b="1" i="0" u="none" strike="noStrike" cap="none" dirty="0">
                <a:solidFill>
                  <a:schemeClr val="dk1"/>
                </a:solidFill>
                <a:latin typeface="Calibri"/>
                <a:ea typeface="Calibri"/>
                <a:cs typeface="Calibri"/>
                <a:sym typeface="Calibri"/>
              </a:rPr>
              <a:t>mixed sentiments</a:t>
            </a:r>
            <a:r>
              <a:rPr lang="zh-HK" sz="2500" b="0" i="0" u="none" strike="noStrike" cap="none" dirty="0">
                <a:solidFill>
                  <a:schemeClr val="dk1"/>
                </a:solidFill>
                <a:latin typeface="Calibri"/>
                <a:ea typeface="Calibri"/>
                <a:cs typeface="Calibri"/>
                <a:sym typeface="Calibri"/>
              </a:rPr>
              <a:t> come from </a:t>
            </a:r>
            <a:r>
              <a:rPr lang="zh-HK" sz="2500" b="1" i="0" u="none" strike="noStrike" cap="none" dirty="0">
                <a:solidFill>
                  <a:schemeClr val="dk1"/>
                </a:solidFill>
                <a:latin typeface="Calibri"/>
                <a:ea typeface="Calibri"/>
                <a:cs typeface="Calibri"/>
                <a:sym typeface="Calibri"/>
              </a:rPr>
              <a:t>ratings between 3 and 5</a:t>
            </a:r>
            <a:r>
              <a:rPr lang="zh-HK" sz="2500" b="0" i="0" u="none" strike="noStrike" cap="none" dirty="0">
                <a:solidFill>
                  <a:schemeClr val="dk1"/>
                </a:solidFill>
                <a:latin typeface="Calibri"/>
                <a:ea typeface="Calibri"/>
                <a:cs typeface="Calibri"/>
                <a:sym typeface="Calibri"/>
              </a:rPr>
              <a:t>, making it worthwhile to investigate these reviews in more detail.</a:t>
            </a:r>
            <a:endParaRPr sz="2500" b="0" i="0" u="none" strike="noStrike" cap="none" dirty="0">
              <a:solidFill>
                <a:schemeClr val="dk1"/>
              </a:solidFill>
              <a:latin typeface="Calibri"/>
              <a:ea typeface="Calibri"/>
              <a:cs typeface="Calibri"/>
              <a:sym typeface="Calibri"/>
            </a:endParaRPr>
          </a:p>
        </p:txBody>
      </p:sp>
      <p:pic>
        <p:nvPicPr>
          <p:cNvPr id="593" name="Google Shape;593;p53"/>
          <p:cNvPicPr preferRelativeResize="0"/>
          <p:nvPr/>
        </p:nvPicPr>
        <p:blipFill rotWithShape="1">
          <a:blip r:embed="rId3">
            <a:alphaModFix/>
          </a:blip>
          <a:srcRect/>
          <a:stretch/>
        </p:blipFill>
        <p:spPr>
          <a:xfrm>
            <a:off x="9449933" y="332473"/>
            <a:ext cx="1984295" cy="1169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title"/>
          </p:nvPr>
        </p:nvSpPr>
        <p:spPr>
          <a:xfrm>
            <a:off x="589672" y="-38669"/>
            <a:ext cx="11928900" cy="13257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ctr" anchorCtr="0">
            <a:normAutofit/>
          </a:bodyPr>
          <a:lstStyle/>
          <a:p>
            <a:pPr marL="171450" lvl="0" indent="-171450" algn="l" rtl="0">
              <a:lnSpc>
                <a:spcPct val="90000"/>
              </a:lnSpc>
              <a:spcBef>
                <a:spcPts val="0"/>
              </a:spcBef>
              <a:spcAft>
                <a:spcPts val="0"/>
              </a:spcAft>
              <a:buClr>
                <a:srgbClr val="184037"/>
              </a:buClr>
              <a:buSzPts val="3000"/>
              <a:buFont typeface="Arial"/>
              <a:buNone/>
            </a:pPr>
            <a:r>
              <a:rPr lang="zh-HK" sz="5000" b="1"/>
              <a:t>Scraping of Product Information</a:t>
            </a:r>
            <a:endParaRPr sz="3200"/>
          </a:p>
        </p:txBody>
      </p:sp>
      <p:pic>
        <p:nvPicPr>
          <p:cNvPr id="147" name="Google Shape;147;p6"/>
          <p:cNvPicPr preferRelativeResize="0"/>
          <p:nvPr/>
        </p:nvPicPr>
        <p:blipFill rotWithShape="1">
          <a:blip r:embed="rId3">
            <a:alphaModFix/>
          </a:blip>
          <a:srcRect/>
          <a:stretch/>
        </p:blipFill>
        <p:spPr>
          <a:xfrm>
            <a:off x="589684" y="1447006"/>
            <a:ext cx="9992925" cy="2421125"/>
          </a:xfrm>
          <a:prstGeom prst="rect">
            <a:avLst/>
          </a:prstGeom>
          <a:noFill/>
          <a:ln>
            <a:noFill/>
          </a:ln>
        </p:spPr>
      </p:pic>
      <p:cxnSp>
        <p:nvCxnSpPr>
          <p:cNvPr id="148" name="Google Shape;148;p6"/>
          <p:cNvCxnSpPr/>
          <p:nvPr/>
        </p:nvCxnSpPr>
        <p:spPr>
          <a:xfrm>
            <a:off x="5540189" y="2790498"/>
            <a:ext cx="5042420" cy="0"/>
          </a:xfrm>
          <a:prstGeom prst="straightConnector1">
            <a:avLst/>
          </a:prstGeom>
          <a:noFill/>
          <a:ln w="57150" cap="flat" cmpd="sng">
            <a:solidFill>
              <a:srgbClr val="FF0000"/>
            </a:solidFill>
            <a:prstDash val="solid"/>
            <a:round/>
            <a:headEnd type="none" w="sm" len="sm"/>
            <a:tailEnd type="none" w="sm" len="sm"/>
          </a:ln>
        </p:spPr>
      </p:cxnSp>
      <p:cxnSp>
        <p:nvCxnSpPr>
          <p:cNvPr id="149" name="Google Shape;149;p6"/>
          <p:cNvCxnSpPr/>
          <p:nvPr/>
        </p:nvCxnSpPr>
        <p:spPr>
          <a:xfrm>
            <a:off x="619565" y="1781969"/>
            <a:ext cx="2638424" cy="0"/>
          </a:xfrm>
          <a:prstGeom prst="straightConnector1">
            <a:avLst/>
          </a:prstGeom>
          <a:noFill/>
          <a:ln w="57150" cap="flat" cmpd="sng">
            <a:solidFill>
              <a:srgbClr val="FF0000"/>
            </a:solidFill>
            <a:prstDash val="solid"/>
            <a:round/>
            <a:headEnd type="none" w="sm" len="sm"/>
            <a:tailEnd type="none" w="sm" len="sm"/>
          </a:ln>
        </p:spPr>
      </p:cxnSp>
      <p:pic>
        <p:nvPicPr>
          <p:cNvPr id="150" name="Google Shape;150;p6"/>
          <p:cNvPicPr preferRelativeResize="0"/>
          <p:nvPr/>
        </p:nvPicPr>
        <p:blipFill rotWithShape="1">
          <a:blip r:embed="rId4">
            <a:alphaModFix/>
          </a:blip>
          <a:srcRect/>
          <a:stretch/>
        </p:blipFill>
        <p:spPr>
          <a:xfrm>
            <a:off x="854635" y="3952034"/>
            <a:ext cx="6759388" cy="2905966"/>
          </a:xfrm>
          <a:prstGeom prst="rect">
            <a:avLst/>
          </a:prstGeom>
          <a:noFill/>
          <a:ln>
            <a:noFill/>
          </a:ln>
        </p:spPr>
      </p:pic>
      <p:sp>
        <p:nvSpPr>
          <p:cNvPr id="151" name="Google Shape;151;p6"/>
          <p:cNvSpPr/>
          <p:nvPr/>
        </p:nvSpPr>
        <p:spPr>
          <a:xfrm>
            <a:off x="2946399" y="3952033"/>
            <a:ext cx="3113743" cy="78374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6"/>
          <p:cNvSpPr/>
          <p:nvPr/>
        </p:nvSpPr>
        <p:spPr>
          <a:xfrm>
            <a:off x="2946400" y="5410994"/>
            <a:ext cx="1368612" cy="1447006"/>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p6"/>
          <p:cNvSpPr/>
          <p:nvPr/>
        </p:nvSpPr>
        <p:spPr>
          <a:xfrm>
            <a:off x="6131858" y="4000547"/>
            <a:ext cx="1482165" cy="4064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4" name="Google Shape;154;p6"/>
          <p:cNvCxnSpPr/>
          <p:nvPr/>
        </p:nvCxnSpPr>
        <p:spPr>
          <a:xfrm>
            <a:off x="8864221" y="3565277"/>
            <a:ext cx="1602382" cy="0"/>
          </a:xfrm>
          <a:prstGeom prst="straightConnector1">
            <a:avLst/>
          </a:prstGeom>
          <a:noFill/>
          <a:ln w="57150" cap="flat" cmpd="sng">
            <a:solidFill>
              <a:srgbClr val="FF0000"/>
            </a:solidFill>
            <a:prstDash val="solid"/>
            <a:round/>
            <a:headEnd type="none" w="sm" len="sm"/>
            <a:tailEnd type="none" w="sm" len="sm"/>
          </a:ln>
        </p:spPr>
      </p:cxnSp>
      <p:sp>
        <p:nvSpPr>
          <p:cNvPr id="155" name="Google Shape;155;p6"/>
          <p:cNvSpPr txBox="1"/>
          <p:nvPr/>
        </p:nvSpPr>
        <p:spPr>
          <a:xfrm>
            <a:off x="589687" y="907175"/>
            <a:ext cx="56931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zh-HK" sz="2500" b="0" i="0" u="none" strike="noStrike" cap="none">
                <a:solidFill>
                  <a:schemeClr val="dk1"/>
                </a:solidFill>
                <a:latin typeface="Calibri"/>
                <a:ea typeface="Calibri"/>
                <a:cs typeface="Calibri"/>
                <a:sym typeface="Calibri"/>
              </a:rPr>
              <a:t>Tools:  </a:t>
            </a:r>
            <a:r>
              <a:rPr lang="zh-HK" sz="2500" b="1" i="0" u="none" strike="noStrike" cap="none">
                <a:solidFill>
                  <a:schemeClr val="dk1"/>
                </a:solidFill>
                <a:latin typeface="Calibri"/>
                <a:ea typeface="Calibri"/>
                <a:cs typeface="Calibri"/>
                <a:sym typeface="Calibri"/>
              </a:rPr>
              <a:t>Selenium</a:t>
            </a:r>
            <a:r>
              <a:rPr lang="zh-HK" sz="2500" b="0" i="0" u="none" strike="noStrike" cap="none">
                <a:solidFill>
                  <a:schemeClr val="dk1"/>
                </a:solidFill>
                <a:latin typeface="Calibri"/>
                <a:ea typeface="Calibri"/>
                <a:cs typeface="Calibri"/>
                <a:sym typeface="Calibri"/>
              </a:rPr>
              <a:t> and </a:t>
            </a:r>
            <a:r>
              <a:rPr lang="zh-HK" sz="2500" b="1" i="0" u="none" strike="noStrike" cap="none">
                <a:solidFill>
                  <a:schemeClr val="dk1"/>
                </a:solidFill>
                <a:latin typeface="Calibri"/>
                <a:ea typeface="Calibri"/>
                <a:cs typeface="Calibri"/>
                <a:sym typeface="Calibri"/>
              </a:rPr>
              <a:t>BeautifulSoup</a:t>
            </a:r>
            <a:endParaRPr sz="1400" b="0" i="0" u="none" strike="noStrike" cap="none">
              <a:solidFill>
                <a:srgbClr val="000000"/>
              </a:solidFill>
              <a:latin typeface="Arial"/>
              <a:ea typeface="Arial"/>
              <a:cs typeface="Arial"/>
              <a:sym typeface="Arial"/>
            </a:endParaRPr>
          </a:p>
        </p:txBody>
      </p:sp>
      <p:sp>
        <p:nvSpPr>
          <p:cNvPr id="156" name="Google Shape;156;p6"/>
          <p:cNvSpPr txBox="1"/>
          <p:nvPr/>
        </p:nvSpPr>
        <p:spPr>
          <a:xfrm>
            <a:off x="7613650" y="4028100"/>
            <a:ext cx="4619700" cy="167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zh-HK" sz="2800" b="1" i="0" u="none" strike="noStrike" cap="none">
                <a:solidFill>
                  <a:schemeClr val="dk1"/>
                </a:solidFill>
                <a:latin typeface="Calibri"/>
                <a:ea typeface="Calibri"/>
                <a:cs typeface="Calibri"/>
                <a:sym typeface="Calibri"/>
              </a:rPr>
              <a:t>Process</a:t>
            </a:r>
            <a:r>
              <a:rPr lang="zh-HK" sz="28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Arial"/>
              <a:ea typeface="Arial"/>
              <a:cs typeface="Arial"/>
              <a:sym typeface="Arial"/>
            </a:endParaRPr>
          </a:p>
          <a:p>
            <a:pPr marL="0" marR="0" lvl="0" indent="-146050" algn="l" rtl="0">
              <a:lnSpc>
                <a:spcPct val="100000"/>
              </a:lnSpc>
              <a:spcBef>
                <a:spcPts val="0"/>
              </a:spcBef>
              <a:spcAft>
                <a:spcPts val="0"/>
              </a:spcAft>
              <a:buClr>
                <a:schemeClr val="dk1"/>
              </a:buClr>
              <a:buSzPts val="2300"/>
              <a:buFont typeface="Arial"/>
              <a:buChar char="•"/>
            </a:pPr>
            <a:r>
              <a:rPr lang="zh-HK" sz="2300" b="0" i="0" u="none" strike="noStrike" cap="none">
                <a:solidFill>
                  <a:schemeClr val="dk1"/>
                </a:solidFill>
                <a:latin typeface="Calibri"/>
                <a:ea typeface="Calibri"/>
                <a:cs typeface="Calibri"/>
                <a:sym typeface="Calibri"/>
              </a:rPr>
              <a:t>Defined a function to scrape data from a product page</a:t>
            </a:r>
            <a:r>
              <a:rPr lang="zh-HK" sz="2300" b="1" i="0" u="none" strike="noStrike" cap="none">
                <a:solidFill>
                  <a:schemeClr val="dk1"/>
                </a:solidFill>
                <a:latin typeface="Calibri"/>
                <a:ea typeface="Calibri"/>
                <a:cs typeface="Calibri"/>
                <a:sym typeface="Calibri"/>
              </a:rPr>
              <a:t> </a:t>
            </a:r>
            <a:r>
              <a:rPr lang="zh-HK" sz="2300" b="0" i="0" u="none" strike="noStrike" cap="none">
                <a:solidFill>
                  <a:schemeClr val="dk1"/>
                </a:solidFill>
                <a:latin typeface="Calibri"/>
                <a:ea typeface="Calibri"/>
                <a:cs typeface="Calibri"/>
                <a:sym typeface="Calibri"/>
              </a:rPr>
              <a:t>at each iteration</a:t>
            </a:r>
            <a:endParaRPr sz="1700" b="0" i="0" u="none" strike="noStrike" cap="none">
              <a:solidFill>
                <a:schemeClr val="dk1"/>
              </a:solidFill>
              <a:latin typeface="Arial"/>
              <a:ea typeface="Arial"/>
              <a:cs typeface="Arial"/>
              <a:sym typeface="Arial"/>
            </a:endParaRPr>
          </a:p>
          <a:p>
            <a:pPr marL="0" marR="0" lvl="0" indent="-146050" algn="l" rtl="0">
              <a:lnSpc>
                <a:spcPct val="100000"/>
              </a:lnSpc>
              <a:spcBef>
                <a:spcPts val="0"/>
              </a:spcBef>
              <a:spcAft>
                <a:spcPts val="0"/>
              </a:spcAft>
              <a:buClr>
                <a:schemeClr val="dk1"/>
              </a:buClr>
              <a:buSzPts val="2300"/>
              <a:buFont typeface="Arial"/>
              <a:buChar char="•"/>
            </a:pPr>
            <a:r>
              <a:rPr lang="zh-HK" sz="2300" b="0" i="0" u="none" strike="noStrike" cap="none">
                <a:solidFill>
                  <a:schemeClr val="dk1"/>
                </a:solidFill>
                <a:latin typeface="Calibri"/>
                <a:ea typeface="Calibri"/>
                <a:cs typeface="Calibri"/>
                <a:sym typeface="Calibri"/>
              </a:rPr>
              <a:t>Saved the scraped data into a CSV file</a:t>
            </a: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9"/>
          <p:cNvSpPr txBox="1">
            <a:spLocks noGrp="1"/>
          </p:cNvSpPr>
          <p:nvPr>
            <p:ph type="ctrTitle"/>
          </p:nvPr>
        </p:nvSpPr>
        <p:spPr>
          <a:xfrm>
            <a:off x="479376" y="637277"/>
            <a:ext cx="9144000" cy="708000"/>
          </a:xfrm>
          <a:prstGeom prst="rect">
            <a:avLst/>
          </a:prstGeom>
          <a:noFill/>
          <a:ln>
            <a:noFill/>
          </a:ln>
          <a:effectLst>
            <a:outerShdw blurRad="44450" dist="27940" dir="5400000" algn="ctr">
              <a:srgbClr val="000000">
                <a:alpha val="30196"/>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solidFill>
                  <a:srgbClr val="1A1A1A"/>
                </a:solidFill>
              </a:rPr>
              <a:t>Limitations &amp; Challenges</a:t>
            </a:r>
            <a:endParaRPr sz="5000">
              <a:latin typeface="Calibri"/>
              <a:ea typeface="Calibri"/>
              <a:cs typeface="Calibri"/>
              <a:sym typeface="Calibri"/>
            </a:endParaRPr>
          </a:p>
        </p:txBody>
      </p:sp>
      <p:sp>
        <p:nvSpPr>
          <p:cNvPr id="599" name="Google Shape;599;p9"/>
          <p:cNvSpPr txBox="1">
            <a:spLocks noGrp="1"/>
          </p:cNvSpPr>
          <p:nvPr>
            <p:ph type="subTitle" idx="1"/>
          </p:nvPr>
        </p:nvSpPr>
        <p:spPr>
          <a:xfrm>
            <a:off x="479376" y="1560867"/>
            <a:ext cx="10801200" cy="504056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1000"/>
              </a:spcBef>
              <a:spcAft>
                <a:spcPts val="0"/>
              </a:spcAft>
              <a:buSzPts val="2400"/>
              <a:buFont typeface="Noto Sans Symbols"/>
              <a:buChar char="◆"/>
            </a:pPr>
            <a:r>
              <a:rPr lang="zh-HK" sz="2500" u="sng" dirty="0">
                <a:latin typeface="Calibri"/>
                <a:ea typeface="Calibri"/>
                <a:cs typeface="Calibri"/>
                <a:sym typeface="Calibri"/>
              </a:rPr>
              <a:t>Limitations</a:t>
            </a:r>
            <a:endParaRPr sz="2500" u="sng" dirty="0">
              <a:latin typeface="Calibri"/>
              <a:ea typeface="Calibri"/>
              <a:cs typeface="Calibri"/>
              <a:sym typeface="Calibri"/>
            </a:endParaRPr>
          </a:p>
          <a:p>
            <a:pPr marL="457200" lvl="0" indent="-406400" algn="l" rtl="0">
              <a:lnSpc>
                <a:spcPct val="90000"/>
              </a:lnSpc>
              <a:spcBef>
                <a:spcPts val="1000"/>
              </a:spcBef>
              <a:spcAft>
                <a:spcPts val="0"/>
              </a:spcAft>
              <a:buSzPts val="2400"/>
              <a:buFont typeface="Arial"/>
              <a:buAutoNum type="arabicPeriod"/>
            </a:pPr>
            <a:r>
              <a:rPr lang="zh-HK" sz="2500" dirty="0">
                <a:latin typeface="Calibri"/>
                <a:ea typeface="Calibri"/>
                <a:cs typeface="Calibri"/>
                <a:sym typeface="Calibri"/>
              </a:rPr>
              <a:t>Less </a:t>
            </a:r>
            <a:r>
              <a:rPr lang="zh-HK" sz="2500" b="0" i="0" dirty="0">
                <a:latin typeface="Calibri"/>
                <a:ea typeface="Calibri"/>
                <a:cs typeface="Calibri"/>
                <a:sym typeface="Calibri"/>
              </a:rPr>
              <a:t>key information </a:t>
            </a:r>
            <a:r>
              <a:rPr lang="zh-HK" sz="2500" dirty="0">
                <a:latin typeface="Calibri"/>
                <a:ea typeface="Calibri"/>
                <a:cs typeface="Calibri"/>
                <a:sym typeface="Calibri"/>
              </a:rPr>
              <a:t>available</a:t>
            </a:r>
            <a:r>
              <a:rPr lang="zh-HK" sz="2500" b="0" i="0" dirty="0">
                <a:latin typeface="Calibri"/>
                <a:ea typeface="Calibri"/>
                <a:cs typeface="Calibri"/>
                <a:sym typeface="Calibri"/>
              </a:rPr>
              <a:t> </a:t>
            </a:r>
            <a:endParaRPr sz="2500" dirty="0">
              <a:latin typeface="Calibri"/>
              <a:ea typeface="Calibri"/>
              <a:cs typeface="Calibri"/>
              <a:sym typeface="Calibri"/>
            </a:endParaRPr>
          </a:p>
          <a:p>
            <a:pPr marL="50800" lvl="0" indent="0" algn="l" rtl="0">
              <a:lnSpc>
                <a:spcPct val="90000"/>
              </a:lnSpc>
              <a:spcBef>
                <a:spcPts val="1000"/>
              </a:spcBef>
              <a:spcAft>
                <a:spcPts val="0"/>
              </a:spcAft>
              <a:buSzPts val="2400"/>
              <a:buNone/>
            </a:pPr>
            <a:r>
              <a:rPr lang="zh-HK" dirty="0">
                <a:latin typeface="MingLiu"/>
                <a:ea typeface="MingLiu"/>
                <a:cs typeface="MingLiu"/>
                <a:sym typeface="MingLiu"/>
              </a:rPr>
              <a:t>  ˙ </a:t>
            </a:r>
            <a:r>
              <a:rPr lang="zh-HK" sz="2000" b="0" i="0" dirty="0">
                <a:latin typeface="Calibri"/>
                <a:ea typeface="Calibri"/>
                <a:cs typeface="Calibri"/>
                <a:sym typeface="Calibri"/>
              </a:rPr>
              <a:t>such as repeat purchases and customer loyalty metrics</a:t>
            </a:r>
            <a:endParaRPr sz="2000" dirty="0"/>
          </a:p>
          <a:p>
            <a:pPr marL="50800" lvl="0" indent="0" algn="l" rtl="0">
              <a:lnSpc>
                <a:spcPct val="90000"/>
              </a:lnSpc>
              <a:spcBef>
                <a:spcPts val="1000"/>
              </a:spcBef>
              <a:spcAft>
                <a:spcPts val="0"/>
              </a:spcAft>
              <a:buSzPts val="2400"/>
            </a:pPr>
            <a:r>
              <a:rPr lang="en-US" altLang="zh-HK" sz="2500" dirty="0"/>
              <a:t>2.  </a:t>
            </a:r>
            <a:r>
              <a:rPr lang="zh-HK" sz="2500" dirty="0"/>
              <a:t>Imbalanced distribution of ratings, heavily skewed towards high ratings</a:t>
            </a:r>
            <a:endParaRPr sz="2500" dirty="0"/>
          </a:p>
          <a:p>
            <a:pPr marL="50800" lvl="0" indent="0" algn="l" rtl="0">
              <a:lnSpc>
                <a:spcPct val="90000"/>
              </a:lnSpc>
              <a:spcBef>
                <a:spcPts val="1000"/>
              </a:spcBef>
              <a:spcAft>
                <a:spcPts val="0"/>
              </a:spcAft>
              <a:buSzPts val="2400"/>
              <a:buNone/>
            </a:pPr>
            <a:r>
              <a:rPr lang="zh-HK" dirty="0">
                <a:latin typeface="MingLiu"/>
                <a:ea typeface="MingLiu"/>
                <a:cs typeface="MingLiu"/>
                <a:sym typeface="MingLiu"/>
              </a:rPr>
              <a:t>  ˙ </a:t>
            </a:r>
            <a:r>
              <a:rPr lang="zh-HK" sz="2000" dirty="0"/>
              <a:t>hinders the development of robust models for machine learning applications</a:t>
            </a:r>
            <a:endParaRPr sz="2000" dirty="0"/>
          </a:p>
          <a:p>
            <a:pPr marL="457200" lvl="0" indent="-254000" algn="l" rtl="0">
              <a:lnSpc>
                <a:spcPct val="90000"/>
              </a:lnSpc>
              <a:spcBef>
                <a:spcPts val="1000"/>
              </a:spcBef>
              <a:spcAft>
                <a:spcPts val="0"/>
              </a:spcAft>
              <a:buSzPts val="2400"/>
              <a:buFont typeface="Arial"/>
              <a:buNone/>
            </a:pPr>
            <a:endParaRPr dirty="0"/>
          </a:p>
          <a:p>
            <a:pPr marL="457200" lvl="0" indent="-406400" algn="l" rtl="0">
              <a:lnSpc>
                <a:spcPct val="90000"/>
              </a:lnSpc>
              <a:spcBef>
                <a:spcPts val="1000"/>
              </a:spcBef>
              <a:spcAft>
                <a:spcPts val="0"/>
              </a:spcAft>
              <a:buSzPts val="2400"/>
              <a:buFont typeface="Noto Sans Symbols"/>
              <a:buChar char="◆"/>
            </a:pPr>
            <a:r>
              <a:rPr lang="zh-HK" sz="2500" u="sng" dirty="0"/>
              <a:t>Challenges</a:t>
            </a:r>
            <a:endParaRPr sz="2500" u="sng" dirty="0"/>
          </a:p>
          <a:p>
            <a:pPr marL="457200" lvl="0" indent="-406400" algn="l" rtl="0">
              <a:lnSpc>
                <a:spcPct val="90000"/>
              </a:lnSpc>
              <a:spcBef>
                <a:spcPts val="1000"/>
              </a:spcBef>
              <a:spcAft>
                <a:spcPts val="0"/>
              </a:spcAft>
              <a:buSzPts val="2400"/>
              <a:buFont typeface="Arial"/>
              <a:buAutoNum type="arabicPeriod"/>
            </a:pPr>
            <a:r>
              <a:rPr lang="zh-HK" sz="2500" dirty="0"/>
              <a:t> Web scrapings</a:t>
            </a:r>
            <a:endParaRPr dirty="0"/>
          </a:p>
          <a:p>
            <a:pPr marL="50800" lvl="0" indent="0" algn="l" rtl="0">
              <a:lnSpc>
                <a:spcPct val="90000"/>
              </a:lnSpc>
              <a:spcBef>
                <a:spcPts val="1000"/>
              </a:spcBef>
              <a:spcAft>
                <a:spcPts val="0"/>
              </a:spcAft>
              <a:buSzPts val="2400"/>
              <a:buNone/>
            </a:pPr>
            <a:r>
              <a:rPr lang="zh-HK" dirty="0">
                <a:latin typeface="MingLiu"/>
                <a:ea typeface="MingLiu"/>
                <a:cs typeface="MingLiu"/>
                <a:sym typeface="MingLiu"/>
              </a:rPr>
              <a:t>  ˙ </a:t>
            </a:r>
            <a:r>
              <a:rPr lang="zh-HK" sz="2000" dirty="0"/>
              <a:t>n</a:t>
            </a:r>
            <a:r>
              <a:rPr lang="zh-HK" sz="2000" dirty="0">
                <a:latin typeface="Calibri"/>
                <a:ea typeface="Calibri"/>
                <a:cs typeface="Calibri"/>
                <a:sym typeface="Calibri"/>
              </a:rPr>
              <a:t>eed to use </a:t>
            </a:r>
            <a:r>
              <a:rPr lang="zh-HK" sz="2000" b="0" i="0" dirty="0">
                <a:latin typeface="Calibri"/>
                <a:ea typeface="Calibri"/>
                <a:cs typeface="Calibri"/>
                <a:sym typeface="Calibri"/>
              </a:rPr>
              <a:t>various</a:t>
            </a:r>
            <a:r>
              <a:rPr lang="zh-HK" sz="2000" dirty="0">
                <a:latin typeface="Calibri"/>
                <a:ea typeface="Calibri"/>
                <a:cs typeface="Calibri"/>
                <a:sym typeface="Calibri"/>
              </a:rPr>
              <a:t> methods to break through anti-crawler measures on the iHerb website</a:t>
            </a:r>
            <a:endParaRPr dirty="0"/>
          </a:p>
          <a:p>
            <a:pPr marL="50800" lvl="0" indent="0" algn="l" rtl="0">
              <a:lnSpc>
                <a:spcPct val="90000"/>
              </a:lnSpc>
              <a:spcBef>
                <a:spcPts val="1000"/>
              </a:spcBef>
              <a:spcAft>
                <a:spcPts val="0"/>
              </a:spcAft>
              <a:buSzPts val="2400"/>
              <a:buNone/>
            </a:pPr>
            <a:r>
              <a:rPr lang="zh-HK" sz="2500" dirty="0"/>
              <a:t>2.   Dataset selection</a:t>
            </a:r>
            <a:endParaRPr sz="2500" dirty="0"/>
          </a:p>
          <a:p>
            <a:pPr marL="0" lvl="0" indent="0" algn="l" rtl="0">
              <a:lnSpc>
                <a:spcPct val="90000"/>
              </a:lnSpc>
              <a:spcBef>
                <a:spcPts val="800"/>
              </a:spcBef>
              <a:spcAft>
                <a:spcPts val="0"/>
              </a:spcAft>
              <a:buClr>
                <a:schemeClr val="dk1"/>
              </a:buClr>
              <a:buSzPts val="2595"/>
              <a:buNone/>
            </a:pPr>
            <a:r>
              <a:rPr lang="zh-HK" sz="2800" dirty="0">
                <a:latin typeface="MingLiu"/>
                <a:ea typeface="MingLiu"/>
                <a:cs typeface="MingLiu"/>
                <a:sym typeface="MingLiu"/>
              </a:rPr>
              <a:t>  </a:t>
            </a:r>
            <a:r>
              <a:rPr lang="zh-HK" dirty="0">
                <a:latin typeface="MingLiu"/>
                <a:ea typeface="MingLiu"/>
                <a:cs typeface="MingLiu"/>
                <a:sym typeface="MingLiu"/>
              </a:rPr>
              <a:t>˙ </a:t>
            </a:r>
            <a:r>
              <a:rPr lang="zh-HK" sz="2000" dirty="0">
                <a:solidFill>
                  <a:srgbClr val="000000"/>
                </a:solidFill>
              </a:rPr>
              <a:t>i</a:t>
            </a:r>
            <a:r>
              <a:rPr lang="zh-HK" sz="2000" b="0" i="0" u="none" strike="noStrike" dirty="0">
                <a:solidFill>
                  <a:srgbClr val="000000"/>
                </a:solidFill>
                <a:latin typeface="Calibri"/>
                <a:ea typeface="Calibri"/>
                <a:cs typeface="Calibri"/>
                <a:sym typeface="Calibri"/>
              </a:rPr>
              <a:t>nitially had </a:t>
            </a:r>
            <a:r>
              <a:rPr lang="zh-HK" sz="2000" dirty="0">
                <a:solidFill>
                  <a:srgbClr val="000000"/>
                </a:solidFill>
              </a:rPr>
              <a:t>different </a:t>
            </a:r>
            <a:r>
              <a:rPr lang="zh-HK" sz="2000" b="0" i="0" u="none" strike="noStrike" dirty="0">
                <a:solidFill>
                  <a:srgbClr val="000000"/>
                </a:solidFill>
                <a:latin typeface="Calibri"/>
                <a:ea typeface="Calibri"/>
                <a:cs typeface="Calibri"/>
                <a:sym typeface="Calibri"/>
              </a:rPr>
              <a:t> opinions on the theme, leading to delays due to an overload of ideas</a:t>
            </a:r>
            <a:endParaRPr sz="2000" dirty="0">
              <a:latin typeface="Calibri"/>
              <a:ea typeface="Calibri"/>
              <a:cs typeface="Calibri"/>
              <a:sym typeface="Calibri"/>
            </a:endParaRPr>
          </a:p>
        </p:txBody>
      </p:sp>
      <p:pic>
        <p:nvPicPr>
          <p:cNvPr id="600" name="Google Shape;600;p9" descr="A line art of a few objects&#10;&#10;Description automatically generated with medium confidence"/>
          <p:cNvPicPr preferRelativeResize="0"/>
          <p:nvPr/>
        </p:nvPicPr>
        <p:blipFill rotWithShape="1">
          <a:blip r:embed="rId3">
            <a:alphaModFix/>
          </a:blip>
          <a:srcRect/>
          <a:stretch/>
        </p:blipFill>
        <p:spPr>
          <a:xfrm>
            <a:off x="8848715" y="441796"/>
            <a:ext cx="2671896" cy="189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
          <p:cNvSpPr txBox="1">
            <a:spLocks noGrp="1"/>
          </p:cNvSpPr>
          <p:nvPr>
            <p:ph type="ctrTitle"/>
          </p:nvPr>
        </p:nvSpPr>
        <p:spPr>
          <a:xfrm>
            <a:off x="488861" y="680617"/>
            <a:ext cx="9144000" cy="848700"/>
          </a:xfrm>
          <a:prstGeom prst="rect">
            <a:avLst/>
          </a:prstGeom>
          <a:noFill/>
          <a:ln>
            <a:noFill/>
          </a:ln>
          <a:effectLst>
            <a:outerShdw blurRad="44450" dist="27940" dir="5400000" algn="ctr">
              <a:srgbClr val="000000">
                <a:alpha val="30196"/>
              </a:srgbClr>
            </a:outerShdw>
          </a:effectLst>
        </p:spPr>
        <p:txBody>
          <a:bodyPr spcFirstLastPara="1" wrap="square" lIns="91425" tIns="45700" rIns="91425" bIns="45700" anchor="b" anchorCtr="0">
            <a:normAutofit fontScale="90000"/>
          </a:bodyPr>
          <a:lstStyle/>
          <a:p>
            <a:pPr marL="0" lvl="0" indent="0" algn="l" rtl="0">
              <a:lnSpc>
                <a:spcPct val="115000"/>
              </a:lnSpc>
              <a:spcBef>
                <a:spcPts val="1200"/>
              </a:spcBef>
              <a:spcAft>
                <a:spcPts val="0"/>
              </a:spcAft>
              <a:buClr>
                <a:schemeClr val="dk1"/>
              </a:buClr>
              <a:buSzPct val="30554"/>
              <a:buFont typeface="Arial"/>
              <a:buNone/>
            </a:pPr>
            <a:endParaRPr sz="3600" b="1">
              <a:latin typeface="Arial"/>
              <a:ea typeface="Arial"/>
              <a:cs typeface="Arial"/>
              <a:sym typeface="Arial"/>
            </a:endParaRPr>
          </a:p>
          <a:p>
            <a:pPr marL="0" lvl="0" indent="0" algn="l" rtl="0">
              <a:lnSpc>
                <a:spcPct val="115000"/>
              </a:lnSpc>
              <a:spcBef>
                <a:spcPts val="1200"/>
              </a:spcBef>
              <a:spcAft>
                <a:spcPts val="1200"/>
              </a:spcAft>
              <a:buClr>
                <a:schemeClr val="dk1"/>
              </a:buClr>
              <a:buSzPct val="30555"/>
              <a:buFont typeface="Arial"/>
              <a:buNone/>
            </a:pPr>
            <a:r>
              <a:rPr lang="zh-HK" sz="5600" b="1">
                <a:latin typeface="Calibri"/>
                <a:ea typeface="Calibri"/>
                <a:cs typeface="Calibri"/>
                <a:sym typeface="Calibri"/>
              </a:rPr>
              <a:t>Future Work</a:t>
            </a:r>
            <a:endParaRPr sz="5600">
              <a:latin typeface="Calibri"/>
              <a:ea typeface="Calibri"/>
              <a:cs typeface="Calibri"/>
              <a:sym typeface="Calibri"/>
            </a:endParaRPr>
          </a:p>
        </p:txBody>
      </p:sp>
      <p:sp>
        <p:nvSpPr>
          <p:cNvPr id="606" name="Google Shape;606;p10"/>
          <p:cNvSpPr txBox="1">
            <a:spLocks noGrp="1"/>
          </p:cNvSpPr>
          <p:nvPr>
            <p:ph type="subTitle" idx="1"/>
          </p:nvPr>
        </p:nvSpPr>
        <p:spPr>
          <a:xfrm>
            <a:off x="-415625" y="1529329"/>
            <a:ext cx="11449200" cy="5127600"/>
          </a:xfrm>
          <a:prstGeom prst="rect">
            <a:avLst/>
          </a:prstGeom>
          <a:noFill/>
          <a:ln>
            <a:noFill/>
          </a:ln>
        </p:spPr>
        <p:txBody>
          <a:bodyPr spcFirstLastPara="1" wrap="square" lIns="91425" tIns="45700" rIns="91425" bIns="45700" anchor="t" anchorCtr="0">
            <a:normAutofit fontScale="77500" lnSpcReduction="20000"/>
          </a:bodyPr>
          <a:lstStyle/>
          <a:p>
            <a:pPr marL="1371600" lvl="2" indent="-417194" algn="l" rtl="0">
              <a:lnSpc>
                <a:spcPct val="115000"/>
              </a:lnSpc>
              <a:spcBef>
                <a:spcPts val="500"/>
              </a:spcBef>
              <a:spcAft>
                <a:spcPts val="0"/>
              </a:spcAft>
              <a:buClr>
                <a:schemeClr val="dk1"/>
              </a:buClr>
              <a:buSzPct val="100000"/>
              <a:buFont typeface="Noto Sans Symbols"/>
              <a:buChar char="■"/>
            </a:pPr>
            <a:r>
              <a:rPr lang="zh-HK" sz="2800"/>
              <a:t>A more comprehensive analysis</a:t>
            </a:r>
            <a:endParaRPr/>
          </a:p>
          <a:p>
            <a:pPr marL="914400" lvl="2" indent="0" algn="l" rtl="0">
              <a:lnSpc>
                <a:spcPct val="115000"/>
              </a:lnSpc>
              <a:spcBef>
                <a:spcPts val="500"/>
              </a:spcBef>
              <a:spcAft>
                <a:spcPts val="0"/>
              </a:spcAft>
              <a:buClr>
                <a:schemeClr val="dk1"/>
              </a:buClr>
              <a:buSzPct val="100000"/>
              <a:buNone/>
            </a:pPr>
            <a:r>
              <a:rPr lang="zh-HK" sz="2800">
                <a:latin typeface="Arial"/>
                <a:ea typeface="Arial"/>
                <a:cs typeface="Arial"/>
                <a:sym typeface="Arial"/>
              </a:rPr>
              <a:t>      - </a:t>
            </a:r>
            <a:r>
              <a:rPr lang="zh-HK" sz="2800" b="0" i="0">
                <a:latin typeface="Calibri"/>
                <a:ea typeface="Calibri"/>
                <a:cs typeface="Calibri"/>
                <a:sym typeface="Calibri"/>
              </a:rPr>
              <a:t>analyze lower-rated </a:t>
            </a:r>
            <a:r>
              <a:rPr lang="zh-HK" sz="2800">
                <a:latin typeface="Calibri"/>
                <a:ea typeface="Calibri"/>
                <a:cs typeface="Calibri"/>
                <a:sym typeface="Calibri"/>
              </a:rPr>
              <a:t>products (one-star and two-star)</a:t>
            </a:r>
            <a:endParaRPr sz="2800" u="none" strike="noStrike">
              <a:latin typeface="Calibri"/>
              <a:ea typeface="Calibri"/>
              <a:cs typeface="Calibri"/>
              <a:sym typeface="Calibri"/>
            </a:endParaRPr>
          </a:p>
          <a:p>
            <a:pPr marL="1371600" lvl="0" indent="0" algn="l" rtl="0">
              <a:lnSpc>
                <a:spcPct val="115000"/>
              </a:lnSpc>
              <a:spcBef>
                <a:spcPts val="500"/>
              </a:spcBef>
              <a:spcAft>
                <a:spcPts val="0"/>
              </a:spcAft>
              <a:buSzPct val="85714"/>
              <a:buNone/>
            </a:pPr>
            <a:endParaRPr sz="2800"/>
          </a:p>
          <a:p>
            <a:pPr marL="1371600" lvl="2" indent="-417194" algn="l" rtl="0">
              <a:lnSpc>
                <a:spcPct val="115000"/>
              </a:lnSpc>
              <a:spcBef>
                <a:spcPts val="500"/>
              </a:spcBef>
              <a:spcAft>
                <a:spcPts val="0"/>
              </a:spcAft>
              <a:buClr>
                <a:schemeClr val="dk1"/>
              </a:buClr>
              <a:buSzPct val="100000"/>
              <a:buFont typeface="Noto Sans Symbols"/>
              <a:buChar char="■"/>
            </a:pPr>
            <a:r>
              <a:rPr lang="zh-HK" sz="2800" u="none" strike="noStrike"/>
              <a:t>Year-over-year comparisons</a:t>
            </a:r>
            <a:endParaRPr/>
          </a:p>
          <a:p>
            <a:pPr marL="914400" lvl="2" indent="0" algn="l" rtl="0">
              <a:lnSpc>
                <a:spcPct val="115000"/>
              </a:lnSpc>
              <a:spcBef>
                <a:spcPts val="500"/>
              </a:spcBef>
              <a:spcAft>
                <a:spcPts val="0"/>
              </a:spcAft>
              <a:buClr>
                <a:schemeClr val="dk1"/>
              </a:buClr>
              <a:buSzPct val="100000"/>
              <a:buNone/>
            </a:pPr>
            <a:r>
              <a:rPr lang="zh-HK" sz="2800" u="none" strike="noStrike"/>
              <a:t>      - </a:t>
            </a:r>
            <a:r>
              <a:rPr lang="zh-HK" sz="2800">
                <a:latin typeface="Calibri"/>
                <a:ea typeface="Calibri"/>
                <a:cs typeface="Calibri"/>
                <a:sym typeface="Calibri"/>
              </a:rPr>
              <a:t>c</a:t>
            </a:r>
            <a:r>
              <a:rPr lang="zh-HK" sz="2800" u="none" strike="noStrike">
                <a:latin typeface="Calibri"/>
                <a:ea typeface="Calibri"/>
                <a:cs typeface="Calibri"/>
                <a:sym typeface="Calibri"/>
              </a:rPr>
              <a:t>omparison of sales of various brands in recent years</a:t>
            </a:r>
            <a:endParaRPr/>
          </a:p>
          <a:p>
            <a:pPr marL="914400" lvl="2" indent="0" algn="l" rtl="0">
              <a:lnSpc>
                <a:spcPct val="115000"/>
              </a:lnSpc>
              <a:spcBef>
                <a:spcPts val="500"/>
              </a:spcBef>
              <a:spcAft>
                <a:spcPts val="0"/>
              </a:spcAft>
              <a:buClr>
                <a:schemeClr val="dk1"/>
              </a:buClr>
              <a:buSzPct val="100000"/>
              <a:buNone/>
            </a:pPr>
            <a:r>
              <a:rPr lang="zh-HK" sz="2800">
                <a:latin typeface="Calibri"/>
                <a:ea typeface="Calibri"/>
                <a:cs typeface="Calibri"/>
                <a:sym typeface="Calibri"/>
              </a:rPr>
              <a:t>      - c</a:t>
            </a:r>
            <a:r>
              <a:rPr lang="zh-HK" sz="2800" u="none" strike="noStrike">
                <a:latin typeface="Calibri"/>
                <a:ea typeface="Calibri"/>
                <a:cs typeface="Calibri"/>
                <a:sym typeface="Calibri"/>
              </a:rPr>
              <a:t>hanges in best sellers </a:t>
            </a:r>
            <a:r>
              <a:rPr lang="zh-HK" sz="2800" b="0" i="0" u="none" strike="noStrike" cap="none">
                <a:solidFill>
                  <a:srgbClr val="000000"/>
                </a:solidFill>
                <a:latin typeface="Calibri"/>
                <a:ea typeface="Calibri"/>
                <a:cs typeface="Calibri"/>
                <a:sym typeface="Calibri"/>
              </a:rPr>
              <a:t>in recent years</a:t>
            </a:r>
            <a:endParaRPr sz="2800" b="0" i="0" u="none" strike="noStrike" cap="none">
              <a:solidFill>
                <a:srgbClr val="000000"/>
              </a:solidFill>
              <a:latin typeface="Calibri"/>
              <a:ea typeface="Calibri"/>
              <a:cs typeface="Calibri"/>
              <a:sym typeface="Calibri"/>
            </a:endParaRPr>
          </a:p>
          <a:p>
            <a:pPr marL="914400" lvl="2" indent="0" algn="l" rtl="0">
              <a:lnSpc>
                <a:spcPct val="115000"/>
              </a:lnSpc>
              <a:spcBef>
                <a:spcPts val="500"/>
              </a:spcBef>
              <a:spcAft>
                <a:spcPts val="0"/>
              </a:spcAft>
              <a:buClr>
                <a:schemeClr val="dk1"/>
              </a:buClr>
              <a:buSzPct val="100000"/>
              <a:buNone/>
            </a:pPr>
            <a:endParaRPr sz="2800">
              <a:solidFill>
                <a:srgbClr val="000000"/>
              </a:solidFill>
            </a:endParaRPr>
          </a:p>
          <a:p>
            <a:pPr marL="1371600" lvl="2" indent="-417194" algn="l" rtl="0">
              <a:lnSpc>
                <a:spcPct val="115000"/>
              </a:lnSpc>
              <a:spcBef>
                <a:spcPts val="500"/>
              </a:spcBef>
              <a:spcAft>
                <a:spcPts val="0"/>
              </a:spcAft>
              <a:buSzPct val="100000"/>
              <a:buFont typeface="Noto Sans Symbols"/>
              <a:buChar char="■"/>
            </a:pPr>
            <a:r>
              <a:rPr lang="zh-HK" sz="2800"/>
              <a:t>Create a customized list of stopwords to enhance sentiment analysis</a:t>
            </a:r>
            <a:endParaRPr sz="2800"/>
          </a:p>
          <a:p>
            <a:pPr marL="914400" lvl="0" indent="0" algn="l" rtl="0">
              <a:lnSpc>
                <a:spcPct val="115000"/>
              </a:lnSpc>
              <a:spcBef>
                <a:spcPts val="500"/>
              </a:spcBef>
              <a:spcAft>
                <a:spcPts val="0"/>
              </a:spcAft>
              <a:buSzPct val="110599"/>
              <a:buNone/>
            </a:pPr>
            <a:r>
              <a:rPr lang="zh-HK" sz="2800"/>
              <a:t>      - preserving negation words</a:t>
            </a:r>
            <a:endParaRPr sz="2800"/>
          </a:p>
          <a:p>
            <a:pPr marL="1371600" lvl="0" indent="0" algn="l" rtl="0">
              <a:lnSpc>
                <a:spcPct val="115000"/>
              </a:lnSpc>
              <a:spcBef>
                <a:spcPts val="1000"/>
              </a:spcBef>
              <a:spcAft>
                <a:spcPts val="0"/>
              </a:spcAft>
              <a:buSzPct val="110599"/>
              <a:buNone/>
            </a:pPr>
            <a:endParaRPr sz="2800"/>
          </a:p>
          <a:p>
            <a:pPr marL="1371600" lvl="2" indent="-417194" algn="l" rtl="0">
              <a:lnSpc>
                <a:spcPct val="115000"/>
              </a:lnSpc>
              <a:spcBef>
                <a:spcPts val="500"/>
              </a:spcBef>
              <a:spcAft>
                <a:spcPts val="0"/>
              </a:spcAft>
              <a:buSzPct val="100000"/>
              <a:buFont typeface="Noto Sans Symbols"/>
              <a:buChar char="■"/>
            </a:pPr>
            <a:r>
              <a:rPr lang="zh-HK" sz="2800"/>
              <a:t>Train sentiment models using  a balanced dataset</a:t>
            </a:r>
            <a:endParaRPr sz="2800"/>
          </a:p>
          <a:p>
            <a:pPr marL="914400" lvl="0" indent="0" algn="l" rtl="0">
              <a:lnSpc>
                <a:spcPct val="115000"/>
              </a:lnSpc>
              <a:spcBef>
                <a:spcPts val="500"/>
              </a:spcBef>
              <a:spcAft>
                <a:spcPts val="0"/>
              </a:spcAft>
              <a:buSzPct val="110599"/>
              <a:buNone/>
            </a:pPr>
            <a:r>
              <a:rPr lang="zh-HK" sz="2800"/>
              <a:t>      - aiming to address overfitting issues</a:t>
            </a:r>
            <a:endParaRPr sz="2800"/>
          </a:p>
          <a:p>
            <a:pPr marL="914400" lvl="2" indent="0" algn="l" rtl="0">
              <a:lnSpc>
                <a:spcPct val="115000"/>
              </a:lnSpc>
              <a:spcBef>
                <a:spcPts val="500"/>
              </a:spcBef>
              <a:spcAft>
                <a:spcPts val="0"/>
              </a:spcAft>
              <a:buClr>
                <a:schemeClr val="dk1"/>
              </a:buClr>
              <a:buSzPct val="100000"/>
              <a:buNone/>
            </a:pPr>
            <a:r>
              <a:rPr lang="zh-HK" sz="2800"/>
              <a:t> </a:t>
            </a:r>
            <a:endParaRPr sz="2800">
              <a:solidFill>
                <a:srgbClr val="000000"/>
              </a:solidFill>
            </a:endParaRPr>
          </a:p>
        </p:txBody>
      </p:sp>
      <p:pic>
        <p:nvPicPr>
          <p:cNvPr id="607" name="Google Shape;607;p10" descr="What, Why and How of Data Visualisation | AI Planet (formerly DPhi)"/>
          <p:cNvPicPr preferRelativeResize="0"/>
          <p:nvPr/>
        </p:nvPicPr>
        <p:blipFill rotWithShape="1">
          <a:blip r:embed="rId3">
            <a:alphaModFix/>
          </a:blip>
          <a:srcRect b="13255"/>
          <a:stretch/>
        </p:blipFill>
        <p:spPr>
          <a:xfrm>
            <a:off x="7843805" y="680625"/>
            <a:ext cx="4012649" cy="17081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279a34789ad_0_28"/>
          <p:cNvSpPr txBox="1">
            <a:spLocks noGrp="1"/>
          </p:cNvSpPr>
          <p:nvPr>
            <p:ph type="ctrTitle"/>
          </p:nvPr>
        </p:nvSpPr>
        <p:spPr>
          <a:xfrm>
            <a:off x="516569" y="561078"/>
            <a:ext cx="9144000" cy="7572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solidFill>
                  <a:srgbClr val="1A1A1A"/>
                </a:solidFill>
                <a:latin typeface="Calibri"/>
                <a:ea typeface="Calibri"/>
                <a:cs typeface="Calibri"/>
                <a:sym typeface="Calibri"/>
              </a:rPr>
              <a:t>Reference</a:t>
            </a:r>
            <a:endParaRPr sz="5000">
              <a:latin typeface="Calibri"/>
              <a:ea typeface="Calibri"/>
              <a:cs typeface="Calibri"/>
              <a:sym typeface="Calibri"/>
            </a:endParaRPr>
          </a:p>
        </p:txBody>
      </p:sp>
      <p:sp>
        <p:nvSpPr>
          <p:cNvPr id="613" name="Google Shape;613;g279a34789ad_0_28"/>
          <p:cNvSpPr txBox="1">
            <a:spLocks noGrp="1"/>
          </p:cNvSpPr>
          <p:nvPr>
            <p:ph type="subTitle" idx="1"/>
          </p:nvPr>
        </p:nvSpPr>
        <p:spPr>
          <a:xfrm>
            <a:off x="516569" y="1624632"/>
            <a:ext cx="10845710" cy="5355976"/>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400"/>
              <a:buNone/>
            </a:pPr>
            <a:r>
              <a:rPr lang="zh-HK" sz="1800" b="0" i="0" u="none" strike="noStrike" dirty="0">
                <a:solidFill>
                  <a:srgbClr val="000000"/>
                </a:solidFill>
                <a:latin typeface="Calibri"/>
                <a:ea typeface="Calibri"/>
                <a:cs typeface="Calibri"/>
                <a:sym typeface="Calibri"/>
              </a:rPr>
              <a:t>Dataset</a:t>
            </a:r>
            <a:endParaRPr b="0" dirty="0"/>
          </a:p>
          <a:p>
            <a:pPr marL="457200" lvl="0" indent="-406400" algn="l" rtl="0">
              <a:lnSpc>
                <a:spcPct val="90000"/>
              </a:lnSpc>
              <a:spcBef>
                <a:spcPts val="0"/>
              </a:spcBef>
              <a:spcAft>
                <a:spcPts val="0"/>
              </a:spcAft>
              <a:buSzPts val="2400"/>
              <a:buNone/>
            </a:pPr>
            <a:r>
              <a:rPr lang="zh-HK" sz="1800" b="0" i="0" u="sng" strike="noStrike" dirty="0">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https://hk.iherb.com/c/hair-care</a:t>
            </a:r>
            <a:endParaRPr b="0" dirty="0"/>
          </a:p>
          <a:p>
            <a:pPr marL="457200" lvl="0" indent="-406400" algn="l" rtl="0">
              <a:lnSpc>
                <a:spcPct val="90000"/>
              </a:lnSpc>
              <a:spcBef>
                <a:spcPts val="0"/>
              </a:spcBef>
              <a:spcAft>
                <a:spcPts val="0"/>
              </a:spcAft>
              <a:buSzPts val="2400"/>
              <a:buNone/>
            </a:pPr>
            <a:endParaRPr sz="1800" i="0" u="none" strike="noStrike" dirty="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SzPts val="2400"/>
              <a:buNone/>
            </a:pPr>
            <a:r>
              <a:rPr lang="zh-HK" sz="1800" b="0" i="0" u="none" strike="noStrike" dirty="0">
                <a:solidFill>
                  <a:srgbClr val="000000"/>
                </a:solidFill>
                <a:latin typeface="Calibri"/>
                <a:ea typeface="Calibri"/>
                <a:cs typeface="Calibri"/>
                <a:sym typeface="Calibri"/>
              </a:rPr>
              <a:t>Use WebDriver to automate Microsoft Edge</a:t>
            </a:r>
            <a:endParaRPr b="0" dirty="0"/>
          </a:p>
          <a:p>
            <a:pPr marL="457200" lvl="0" indent="-406400" algn="l" rtl="0">
              <a:lnSpc>
                <a:spcPct val="90000"/>
              </a:lnSpc>
              <a:spcBef>
                <a:spcPts val="0"/>
              </a:spcBef>
              <a:spcAft>
                <a:spcPts val="0"/>
              </a:spcAft>
              <a:buSzPts val="2400"/>
              <a:buNone/>
            </a:pPr>
            <a:r>
              <a:rPr lang="zh-HK" sz="1800" b="0" i="0" u="sng" strike="noStrike" dirty="0">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Use WebDriver to automate Microsoft Edge - Microsoft Edge Developer documentation | Microsoft Learn</a:t>
            </a:r>
            <a:endParaRPr b="0" dirty="0"/>
          </a:p>
          <a:p>
            <a:pPr marL="457200" lvl="0" indent="-406400" algn="l" rtl="0">
              <a:lnSpc>
                <a:spcPct val="90000"/>
              </a:lnSpc>
              <a:spcBef>
                <a:spcPts val="0"/>
              </a:spcBef>
              <a:spcAft>
                <a:spcPts val="0"/>
              </a:spcAft>
              <a:buSzPts val="2400"/>
              <a:buNone/>
            </a:pPr>
            <a:endParaRPr sz="1800" b="0" i="0" u="none" strike="noStrike" dirty="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SzPts val="2400"/>
              <a:buNone/>
            </a:pPr>
            <a:r>
              <a:rPr lang="zh-HK" sz="1800" b="0" i="0" u="none" strike="noStrike" dirty="0">
                <a:solidFill>
                  <a:srgbClr val="000000"/>
                </a:solidFill>
                <a:latin typeface="Calibri"/>
                <a:ea typeface="Calibri"/>
                <a:cs typeface="Calibri"/>
                <a:sym typeface="Calibri"/>
              </a:rPr>
              <a:t>How to create Tooltip Pages in Power BI</a:t>
            </a:r>
            <a:endParaRPr b="0" dirty="0"/>
          </a:p>
          <a:p>
            <a:pPr marL="457200" lvl="0" indent="-406400" algn="l" rtl="0">
              <a:lnSpc>
                <a:spcPct val="90000"/>
              </a:lnSpc>
              <a:spcBef>
                <a:spcPts val="0"/>
              </a:spcBef>
              <a:spcAft>
                <a:spcPts val="0"/>
              </a:spcAft>
              <a:buSzPts val="2400"/>
              <a:buNone/>
            </a:pPr>
            <a:r>
              <a:rPr lang="zh-HK" sz="1800" b="0" i="0" u="sng" strike="noStrike" dirty="0">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https://www.youtube.com/watch?v=npaQ42K1sTs</a:t>
            </a:r>
            <a:endParaRPr b="0" dirty="0"/>
          </a:p>
          <a:p>
            <a:pPr marL="457200" lvl="0" indent="-406400" algn="l" rtl="0">
              <a:lnSpc>
                <a:spcPct val="90000"/>
              </a:lnSpc>
              <a:spcBef>
                <a:spcPts val="0"/>
              </a:spcBef>
              <a:spcAft>
                <a:spcPts val="0"/>
              </a:spcAft>
              <a:buSzPts val="2400"/>
              <a:buNone/>
            </a:pPr>
            <a:endParaRPr sz="1800" i="0" u="none" strike="noStrike" dirty="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SzPts val="2400"/>
              <a:buNone/>
            </a:pPr>
            <a:r>
              <a:rPr lang="zh-HK" sz="1800" b="0" i="0" u="none" strike="noStrike" dirty="0">
                <a:solidFill>
                  <a:srgbClr val="000000"/>
                </a:solidFill>
                <a:latin typeface="Calibri"/>
                <a:ea typeface="Calibri"/>
                <a:cs typeface="Calibri"/>
                <a:sym typeface="Calibri"/>
              </a:rPr>
              <a:t>Instant Data Scraper &amp; Octoparse</a:t>
            </a:r>
            <a:endParaRPr b="0" dirty="0"/>
          </a:p>
          <a:p>
            <a:pPr marL="457200" lvl="0" indent="-406400" algn="l" rtl="0">
              <a:lnSpc>
                <a:spcPct val="90000"/>
              </a:lnSpc>
              <a:spcBef>
                <a:spcPts val="0"/>
              </a:spcBef>
              <a:spcAft>
                <a:spcPts val="0"/>
              </a:spcAft>
              <a:buSzPts val="2400"/>
              <a:buNone/>
            </a:pPr>
            <a:r>
              <a:rPr lang="zh-HK" sz="1800" b="0" i="0" u="sng" strike="noStrike" dirty="0">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https://www.youtube.com/watch?v=0xzTzw6GQiw&amp;t=87s</a:t>
            </a:r>
            <a:endParaRPr b="0" dirty="0"/>
          </a:p>
          <a:p>
            <a:pPr marL="457200" lvl="0" indent="-406400" algn="l" rtl="0">
              <a:lnSpc>
                <a:spcPct val="90000"/>
              </a:lnSpc>
              <a:spcBef>
                <a:spcPts val="0"/>
              </a:spcBef>
              <a:spcAft>
                <a:spcPts val="0"/>
              </a:spcAft>
              <a:buSzPts val="2400"/>
              <a:buNone/>
            </a:pPr>
            <a:endParaRPr sz="1800" i="0" u="none" strike="noStrike" dirty="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SzPts val="2400"/>
              <a:buNone/>
            </a:pPr>
            <a:r>
              <a:rPr lang="zh-HK" sz="1800" b="0" i="0" u="none" strike="noStrike" dirty="0">
                <a:solidFill>
                  <a:srgbClr val="000000"/>
                </a:solidFill>
                <a:latin typeface="Calibri"/>
                <a:ea typeface="Calibri"/>
                <a:cs typeface="Calibri"/>
                <a:sym typeface="Calibri"/>
              </a:rPr>
              <a:t>NLP &amp; Sentiment Analysis Tutorial </a:t>
            </a:r>
            <a:endParaRPr b="0" dirty="0"/>
          </a:p>
          <a:p>
            <a:pPr marL="457200" lvl="0" indent="-406400" algn="just" rtl="0">
              <a:lnSpc>
                <a:spcPct val="90000"/>
              </a:lnSpc>
              <a:spcBef>
                <a:spcPts val="0"/>
              </a:spcBef>
              <a:spcAft>
                <a:spcPts val="0"/>
              </a:spcAft>
              <a:buSzPts val="2400"/>
              <a:buNone/>
            </a:pPr>
            <a:r>
              <a:rPr lang="zh-HK" sz="1800" b="0" i="0" u="sng" strike="noStrike" dirty="0">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https://www.kaggle.com/code/furkannakdagg/nlp-sentiment-analysis-tutorial</a:t>
            </a:r>
            <a:endParaRPr b="0" dirty="0">
              <a:solidFill>
                <a:srgbClr val="1155CC"/>
              </a:solidFill>
            </a:endParaRPr>
          </a:p>
          <a:p>
            <a:pPr marL="457200" lvl="0" indent="-406400" algn="ctr" rtl="0">
              <a:lnSpc>
                <a:spcPct val="90000"/>
              </a:lnSpc>
              <a:spcBef>
                <a:spcPts val="1000"/>
              </a:spcBef>
              <a:spcAft>
                <a:spcPts val="0"/>
              </a:spcAft>
              <a:buClr>
                <a:schemeClr val="dk1"/>
              </a:buClr>
              <a:buSzPts val="2400"/>
              <a:buNone/>
            </a:pPr>
            <a:br>
              <a:rPr lang="zh-HK" dirty="0"/>
            </a:br>
            <a:br>
              <a:rPr lang="zh-HK" dirty="0"/>
            </a:b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30ab2f58695_0_4"/>
          <p:cNvSpPr txBox="1">
            <a:spLocks noGrp="1"/>
          </p:cNvSpPr>
          <p:nvPr>
            <p:ph type="ctrTitle"/>
          </p:nvPr>
        </p:nvSpPr>
        <p:spPr>
          <a:xfrm>
            <a:off x="1524000" y="2145688"/>
            <a:ext cx="9144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750"/>
              </a:spcBef>
              <a:spcAft>
                <a:spcPts val="0"/>
              </a:spcAft>
              <a:buSzPct val="111111"/>
              <a:buNone/>
            </a:pPr>
            <a:r>
              <a:rPr lang="zh-HK" b="1">
                <a:solidFill>
                  <a:srgbClr val="184037"/>
                </a:solidFill>
              </a:rPr>
              <a:t>Thank you</a:t>
            </a:r>
            <a:endParaRPr b="1">
              <a:solidFill>
                <a:srgbClr val="184037"/>
              </a:solidFill>
            </a:endParaRPr>
          </a:p>
          <a:p>
            <a:pPr marL="0" lvl="0" indent="0" algn="ctr" rtl="0">
              <a:lnSpc>
                <a:spcPct val="90000"/>
              </a:lnSpc>
              <a:spcBef>
                <a:spcPts val="750"/>
              </a:spcBef>
              <a:spcAft>
                <a:spcPts val="0"/>
              </a:spcAft>
              <a:buSzPct val="111111"/>
              <a:buNone/>
            </a:pPr>
            <a:r>
              <a:rPr lang="zh-HK" b="1">
                <a:solidFill>
                  <a:srgbClr val="184037"/>
                </a:solidFill>
              </a:rPr>
              <a:t>&amp;</a:t>
            </a:r>
            <a:endParaRPr b="1">
              <a:solidFill>
                <a:srgbClr val="184037"/>
              </a:solidFill>
            </a:endParaRPr>
          </a:p>
          <a:p>
            <a:pPr marL="0" lvl="0" indent="0" algn="ctr" rtl="0">
              <a:lnSpc>
                <a:spcPct val="90000"/>
              </a:lnSpc>
              <a:spcBef>
                <a:spcPts val="750"/>
              </a:spcBef>
              <a:spcAft>
                <a:spcPts val="0"/>
              </a:spcAft>
              <a:buSzPct val="111111"/>
              <a:buNone/>
            </a:pPr>
            <a:r>
              <a:rPr lang="zh-HK" b="1">
                <a:solidFill>
                  <a:srgbClr val="184037"/>
                </a:solidFill>
              </a:rPr>
              <a:t>welcome any questions</a:t>
            </a:r>
            <a:endParaRPr/>
          </a:p>
        </p:txBody>
      </p:sp>
      <p:sp>
        <p:nvSpPr>
          <p:cNvPr id="619" name="Google Shape;619;g30ab2f58695_0_4"/>
          <p:cNvSpPr/>
          <p:nvPr/>
        </p:nvSpPr>
        <p:spPr>
          <a:xfrm rot="-4995232">
            <a:off x="297436" y="623406"/>
            <a:ext cx="2987988" cy="2987988"/>
          </a:xfrm>
          <a:prstGeom prst="arc">
            <a:avLst>
              <a:gd name="adj1" fmla="val 14455503"/>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0" name="Google Shape;620;g30ab2f58695_0_4"/>
          <p:cNvSpPr/>
          <p:nvPr/>
        </p:nvSpPr>
        <p:spPr>
          <a:xfrm rot="6269048">
            <a:off x="8717891" y="3339291"/>
            <a:ext cx="2987863" cy="2987863"/>
          </a:xfrm>
          <a:prstGeom prst="arc">
            <a:avLst>
              <a:gd name="adj1" fmla="val 14441841"/>
              <a:gd name="adj2" fmla="val 0"/>
            </a:avLst>
          </a:prstGeom>
          <a:noFill/>
          <a:ln w="127000" cap="rnd" cmpd="sng">
            <a:solidFill>
              <a:schemeClr val="accent4">
                <a:alpha val="9294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ee13e62a96_0_87"/>
          <p:cNvSpPr txBox="1">
            <a:spLocks noGrp="1"/>
          </p:cNvSpPr>
          <p:nvPr>
            <p:ph type="ctrTitle"/>
          </p:nvPr>
        </p:nvSpPr>
        <p:spPr>
          <a:xfrm>
            <a:off x="509642" y="138545"/>
            <a:ext cx="12028722" cy="1163813"/>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171450" lvl="0" indent="-171450" algn="l" rtl="0">
              <a:lnSpc>
                <a:spcPct val="90000"/>
              </a:lnSpc>
              <a:spcBef>
                <a:spcPts val="0"/>
              </a:spcBef>
              <a:spcAft>
                <a:spcPts val="0"/>
              </a:spcAft>
              <a:buClr>
                <a:srgbClr val="184037"/>
              </a:buClr>
              <a:buSzPts val="3000"/>
              <a:buFont typeface="Arial"/>
              <a:buNone/>
            </a:pPr>
            <a:r>
              <a:rPr lang="zh-HK" sz="5000" b="1"/>
              <a:t>Scraping of Product Information</a:t>
            </a:r>
            <a:endParaRPr sz="5000" b="1"/>
          </a:p>
        </p:txBody>
      </p:sp>
      <p:pic>
        <p:nvPicPr>
          <p:cNvPr id="162" name="Google Shape;162;g2ee13e62a96_0_87" descr="A group of hair products&#10;&#10;Description automatically generated"/>
          <p:cNvPicPr preferRelativeResize="0"/>
          <p:nvPr/>
        </p:nvPicPr>
        <p:blipFill rotWithShape="1">
          <a:blip r:embed="rId3">
            <a:alphaModFix/>
          </a:blip>
          <a:srcRect/>
          <a:stretch/>
        </p:blipFill>
        <p:spPr>
          <a:xfrm>
            <a:off x="10358718" y="5036233"/>
            <a:ext cx="1763659" cy="1683221"/>
          </a:xfrm>
          <a:prstGeom prst="rect">
            <a:avLst/>
          </a:prstGeom>
          <a:noFill/>
          <a:ln>
            <a:noFill/>
          </a:ln>
        </p:spPr>
      </p:pic>
      <p:graphicFrame>
        <p:nvGraphicFramePr>
          <p:cNvPr id="163" name="Google Shape;163;g2ee13e62a96_0_87"/>
          <p:cNvGraphicFramePr/>
          <p:nvPr/>
        </p:nvGraphicFramePr>
        <p:xfrm>
          <a:off x="647115" y="2078356"/>
          <a:ext cx="9588386" cy="4494092"/>
        </p:xfrm>
        <a:graphic>
          <a:graphicData uri="http://schemas.openxmlformats.org/presentationml/2006/ole">
            <mc:AlternateContent xmlns:mc="http://schemas.openxmlformats.org/markup-compatibility/2006">
              <mc:Choice xmlns:v="urn:schemas-microsoft-com:vml" Requires="v">
                <p:oleObj r:id="rId4" imgW="9588386" imgH="4494092" progId="Excel.Sheet.12">
                  <p:embed/>
                </p:oleObj>
              </mc:Choice>
              <mc:Fallback>
                <p:oleObj r:id="rId4" imgW="9588386" imgH="4494092" progId="Excel.Sheet.12">
                  <p:embed/>
                  <p:pic>
                    <p:nvPicPr>
                      <p:cNvPr id="163" name="Google Shape;163;g2ee13e62a96_0_87"/>
                      <p:cNvPicPr preferRelativeResize="0"/>
                      <p:nvPr/>
                    </p:nvPicPr>
                    <p:blipFill rotWithShape="1">
                      <a:blip r:embed="rId5">
                        <a:alphaModFix/>
                      </a:blip>
                      <a:srcRect/>
                      <a:stretch/>
                    </p:blipFill>
                    <p:spPr>
                      <a:xfrm>
                        <a:off x="647115" y="2078356"/>
                        <a:ext cx="9588386" cy="4494092"/>
                      </a:xfrm>
                      <a:prstGeom prst="rect">
                        <a:avLst/>
                      </a:prstGeom>
                      <a:noFill/>
                      <a:ln>
                        <a:noFill/>
                      </a:ln>
                    </p:spPr>
                  </p:pic>
                </p:oleObj>
              </mc:Fallback>
            </mc:AlternateContent>
          </a:graphicData>
        </a:graphic>
      </p:graphicFrame>
      <p:sp>
        <p:nvSpPr>
          <p:cNvPr id="164" name="Google Shape;164;g2ee13e62a96_0_87"/>
          <p:cNvSpPr txBox="1"/>
          <p:nvPr/>
        </p:nvSpPr>
        <p:spPr>
          <a:xfrm>
            <a:off x="509650" y="1302350"/>
            <a:ext cx="10509300" cy="569400"/>
          </a:xfrm>
          <a:prstGeom prst="rect">
            <a:avLst/>
          </a:prstGeom>
          <a:noFill/>
          <a:ln>
            <a:noFill/>
          </a:ln>
        </p:spPr>
        <p:txBody>
          <a:bodyPr spcFirstLastPara="1" wrap="square" lIns="91425" tIns="91425" rIns="91425" bIns="91425" anchor="t" anchorCtr="0">
            <a:spAutoFit/>
          </a:bodyPr>
          <a:lstStyle/>
          <a:p>
            <a:pPr marL="0" marR="0" lvl="0" indent="-158750" algn="l" rtl="0">
              <a:lnSpc>
                <a:spcPct val="100000"/>
              </a:lnSpc>
              <a:spcBef>
                <a:spcPts val="0"/>
              </a:spcBef>
              <a:spcAft>
                <a:spcPts val="0"/>
              </a:spcAft>
              <a:buClr>
                <a:schemeClr val="dk1"/>
              </a:buClr>
              <a:buSzPts val="2500"/>
              <a:buFont typeface="Arial"/>
              <a:buChar char="•"/>
            </a:pPr>
            <a:r>
              <a:rPr lang="zh-HK" sz="2500" b="1" i="0" u="none" strike="noStrike" cap="none">
                <a:solidFill>
                  <a:schemeClr val="dk1"/>
                </a:solidFill>
                <a:latin typeface="Calibri"/>
                <a:ea typeface="Calibri"/>
                <a:cs typeface="Calibri"/>
                <a:sym typeface="Calibri"/>
              </a:rPr>
              <a:t>Bot Detection</a:t>
            </a:r>
            <a:r>
              <a:rPr lang="zh-HK" sz="2500" b="0" i="0" u="none" strike="noStrike" cap="none">
                <a:solidFill>
                  <a:schemeClr val="dk1"/>
                </a:solidFill>
                <a:latin typeface="Calibri"/>
                <a:ea typeface="Calibri"/>
                <a:cs typeface="Calibri"/>
                <a:sym typeface="Calibri"/>
              </a:rPr>
              <a:t>: iHerb product pages detect bots using </a:t>
            </a:r>
            <a:r>
              <a:rPr lang="zh-HK" sz="2500" b="1" i="0" u="none" strike="noStrike" cap="none">
                <a:solidFill>
                  <a:schemeClr val="dk1"/>
                </a:solidFill>
                <a:latin typeface="Calibri"/>
                <a:ea typeface="Calibri"/>
                <a:cs typeface="Calibri"/>
                <a:sym typeface="Calibri"/>
              </a:rPr>
              <a:t>XParameter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
          <p:cNvSpPr txBox="1">
            <a:spLocks noGrp="1"/>
          </p:cNvSpPr>
          <p:nvPr>
            <p:ph type="ctrTitle"/>
          </p:nvPr>
        </p:nvSpPr>
        <p:spPr>
          <a:xfrm>
            <a:off x="509642" y="290945"/>
            <a:ext cx="12028800" cy="1163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171450" lvl="0" indent="-171450" algn="l" rtl="0">
              <a:lnSpc>
                <a:spcPct val="90000"/>
              </a:lnSpc>
              <a:spcBef>
                <a:spcPts val="0"/>
              </a:spcBef>
              <a:spcAft>
                <a:spcPts val="0"/>
              </a:spcAft>
              <a:buClr>
                <a:srgbClr val="184037"/>
              </a:buClr>
              <a:buSzPts val="3000"/>
              <a:buFont typeface="Arial"/>
              <a:buNone/>
            </a:pPr>
            <a:r>
              <a:rPr lang="zh-HK" sz="5000" b="1"/>
              <a:t>Scraping of Product Information</a:t>
            </a:r>
            <a:endParaRPr sz="5000" b="1"/>
          </a:p>
        </p:txBody>
      </p:sp>
      <p:sp>
        <p:nvSpPr>
          <p:cNvPr id="170" name="Google Shape;170;p1"/>
          <p:cNvSpPr txBox="1"/>
          <p:nvPr/>
        </p:nvSpPr>
        <p:spPr>
          <a:xfrm>
            <a:off x="642513" y="2062775"/>
            <a:ext cx="11763000" cy="3324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000000"/>
              </a:solidFill>
              <a:latin typeface="Calibri"/>
              <a:ea typeface="Calibri"/>
              <a:cs typeface="Calibri"/>
              <a:sym typeface="Calibri"/>
            </a:endParaRPr>
          </a:p>
          <a:p>
            <a:pPr marL="0" marR="0" lvl="0" indent="-15875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Solution: </a:t>
            </a:r>
            <a:r>
              <a:rPr lang="zh-HK" sz="2500" b="0" i="0" u="none" strike="noStrike" cap="none">
                <a:solidFill>
                  <a:srgbClr val="000000"/>
                </a:solidFill>
                <a:latin typeface="Calibri"/>
                <a:ea typeface="Calibri"/>
                <a:cs typeface="Calibri"/>
                <a:sym typeface="Calibri"/>
              </a:rPr>
              <a:t>A </a:t>
            </a:r>
            <a:r>
              <a:rPr lang="zh-HK" sz="2500" b="1" i="0" u="none" strike="noStrike" cap="none">
                <a:solidFill>
                  <a:srgbClr val="000000"/>
                </a:solidFill>
                <a:latin typeface="Calibri"/>
                <a:ea typeface="Calibri"/>
                <a:cs typeface="Calibri"/>
                <a:sym typeface="Calibri"/>
              </a:rPr>
              <a:t>semi-manual script </a:t>
            </a:r>
            <a:r>
              <a:rPr lang="zh-HK" sz="2500" b="0" i="0" u="none" strike="noStrike" cap="none">
                <a:solidFill>
                  <a:srgbClr val="000000"/>
                </a:solidFill>
                <a:latin typeface="Calibri"/>
                <a:ea typeface="Calibri"/>
                <a:cs typeface="Calibri"/>
                <a:sym typeface="Calibri"/>
              </a:rPr>
              <a:t>was implemented as a workaround.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libri"/>
              <a:ea typeface="Calibri"/>
              <a:cs typeface="Calibri"/>
              <a:sym typeface="Calibri"/>
            </a:endParaRPr>
          </a:p>
          <a:p>
            <a:pPr marL="0" marR="0" lvl="0" indent="-15875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Product Links</a:t>
            </a:r>
            <a:r>
              <a:rPr lang="zh-HK" sz="2500" b="0" i="0" u="none" strike="noStrike" cap="none">
                <a:solidFill>
                  <a:srgbClr val="000000"/>
                </a:solidFill>
                <a:latin typeface="Calibri"/>
                <a:ea typeface="Calibri"/>
                <a:cs typeface="Calibri"/>
                <a:sym typeface="Calibri"/>
              </a:rPr>
              <a:t>: Scraped links for </a:t>
            </a:r>
            <a:r>
              <a:rPr lang="zh-HK" sz="2500" b="1" i="0" u="none" strike="noStrike" cap="none">
                <a:solidFill>
                  <a:srgbClr val="000000"/>
                </a:solidFill>
                <a:latin typeface="Calibri"/>
                <a:ea typeface="Calibri"/>
                <a:cs typeface="Calibri"/>
                <a:sym typeface="Calibri"/>
              </a:rPr>
              <a:t>630 targeted products </a:t>
            </a:r>
            <a:r>
              <a:rPr lang="zh-HK" sz="2500" b="0" i="0" u="none" strike="noStrike" cap="none">
                <a:solidFill>
                  <a:srgbClr val="000000"/>
                </a:solidFill>
                <a:latin typeface="Calibri"/>
                <a:ea typeface="Calibri"/>
                <a:cs typeface="Calibri"/>
                <a:sym typeface="Calibri"/>
              </a:rPr>
              <a:t>and saved them in a CSV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Char char="•"/>
            </a:pPr>
            <a:r>
              <a:rPr lang="zh-HK" sz="2000" b="1" i="0" u="none" strike="noStrike" cap="none">
                <a:solidFill>
                  <a:srgbClr val="000000"/>
                </a:solidFill>
                <a:latin typeface="Calibri"/>
                <a:ea typeface="Calibri"/>
                <a:cs typeface="Calibri"/>
                <a:sym typeface="Calibri"/>
              </a:rPr>
              <a:t>Removed</a:t>
            </a:r>
            <a:r>
              <a:rPr lang="zh-HK" sz="2000" b="0" i="0" u="none" strike="noStrike" cap="none">
                <a:solidFill>
                  <a:srgbClr val="000000"/>
                </a:solidFill>
                <a:latin typeface="Calibri"/>
                <a:ea typeface="Calibri"/>
                <a:cs typeface="Calibri"/>
                <a:sym typeface="Calibri"/>
              </a:rPr>
              <a:t> the corresponding product link from the </a:t>
            </a:r>
            <a:r>
              <a:rPr lang="zh-HK" sz="2000" b="1" i="0" u="none" strike="noStrike" cap="none">
                <a:solidFill>
                  <a:srgbClr val="000000"/>
                </a:solidFill>
                <a:latin typeface="Calibri"/>
                <a:ea typeface="Calibri"/>
                <a:cs typeface="Calibri"/>
                <a:sym typeface="Calibri"/>
              </a:rPr>
              <a:t>Product Link CSV </a:t>
            </a:r>
            <a:r>
              <a:rPr lang="zh-HK" sz="2000" b="0" i="0" u="none" strike="noStrike" cap="none">
                <a:solidFill>
                  <a:srgbClr val="000000"/>
                </a:solidFill>
                <a:latin typeface="Calibri"/>
                <a:ea typeface="Calibri"/>
                <a:cs typeface="Calibri"/>
                <a:sym typeface="Calibri"/>
              </a:rPr>
              <a:t>after </a:t>
            </a:r>
            <a:r>
              <a:rPr lang="zh-HK" sz="2000" b="1" i="0" u="none" strike="noStrike" cap="none">
                <a:solidFill>
                  <a:srgbClr val="000000"/>
                </a:solidFill>
                <a:latin typeface="Calibri"/>
                <a:ea typeface="Calibri"/>
                <a:cs typeface="Calibri"/>
                <a:sym typeface="Calibri"/>
              </a:rPr>
              <a:t>successful</a:t>
            </a:r>
            <a:r>
              <a:rPr lang="zh-HK" sz="2000" b="0" i="0" u="none" strike="noStrike" cap="none">
                <a:solidFill>
                  <a:srgbClr val="000000"/>
                </a:solidFill>
                <a:latin typeface="Calibri"/>
                <a:ea typeface="Calibri"/>
                <a:cs typeface="Calibri"/>
                <a:sym typeface="Calibri"/>
              </a:rPr>
              <a:t> scraping.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Char char="•"/>
            </a:pPr>
            <a:r>
              <a:rPr lang="zh-HK" sz="2000" b="0" i="0" u="none" strike="noStrike" cap="none">
                <a:solidFill>
                  <a:srgbClr val="000000"/>
                </a:solidFill>
                <a:latin typeface="Calibri"/>
                <a:ea typeface="Calibri"/>
                <a:cs typeface="Calibri"/>
                <a:sym typeface="Calibri"/>
              </a:rPr>
              <a:t>If scraping </a:t>
            </a:r>
            <a:r>
              <a:rPr lang="zh-HK" sz="2000" b="1" i="0" u="none" strike="noStrike" cap="none">
                <a:solidFill>
                  <a:srgbClr val="000000"/>
                </a:solidFill>
                <a:latin typeface="Calibri"/>
                <a:ea typeface="Calibri"/>
                <a:cs typeface="Calibri"/>
                <a:sym typeface="Calibri"/>
              </a:rPr>
              <a:t>failed</a:t>
            </a:r>
            <a:r>
              <a:rPr lang="zh-HK" sz="2000" b="0" i="0" u="none" strike="noStrike" cap="none">
                <a:solidFill>
                  <a:srgbClr val="000000"/>
                </a:solidFill>
                <a:latin typeface="Calibri"/>
                <a:ea typeface="Calibri"/>
                <a:cs typeface="Calibri"/>
                <a:sym typeface="Calibri"/>
              </a:rPr>
              <a:t>, the link </a:t>
            </a:r>
            <a:r>
              <a:rPr lang="zh-HK" sz="2000" b="1" i="0" u="none" strike="noStrike" cap="none">
                <a:solidFill>
                  <a:srgbClr val="000000"/>
                </a:solidFill>
                <a:latin typeface="Calibri"/>
                <a:ea typeface="Calibri"/>
                <a:cs typeface="Calibri"/>
                <a:sym typeface="Calibri"/>
              </a:rPr>
              <a:t>remained</a:t>
            </a:r>
            <a:r>
              <a:rPr lang="zh-HK" sz="2000" b="0" i="0" u="none" strike="noStrike" cap="none">
                <a:solidFill>
                  <a:srgbClr val="000000"/>
                </a:solidFill>
                <a:latin typeface="Calibri"/>
                <a:ea typeface="Calibri"/>
                <a:cs typeface="Calibri"/>
                <a:sym typeface="Calibri"/>
              </a:rPr>
              <a:t> for future attempts.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a:p>
            <a:pPr marL="0" marR="0" lvl="0" indent="-158750" algn="l" rtl="0">
              <a:lnSpc>
                <a:spcPct val="100000"/>
              </a:lnSpc>
              <a:spcBef>
                <a:spcPts val="0"/>
              </a:spcBef>
              <a:spcAft>
                <a:spcPts val="0"/>
              </a:spcAft>
              <a:buClr>
                <a:srgbClr val="000000"/>
              </a:buClr>
              <a:buSzPts val="2500"/>
              <a:buFont typeface="Arial"/>
              <a:buChar char="•"/>
            </a:pPr>
            <a:r>
              <a:rPr lang="zh-HK" sz="2500" b="1" i="0" u="none" strike="noStrike" cap="none">
                <a:solidFill>
                  <a:srgbClr val="000000"/>
                </a:solidFill>
                <a:latin typeface="Calibri"/>
                <a:ea typeface="Calibri"/>
                <a:cs typeface="Calibri"/>
                <a:sym typeface="Calibri"/>
              </a:rPr>
              <a:t>IP addresses Management</a:t>
            </a:r>
            <a:r>
              <a:rPr lang="zh-HK" sz="2500" b="0" i="0" u="none" strike="noStrike" cap="none">
                <a:solidFill>
                  <a:srgbClr val="000000"/>
                </a:solidFill>
                <a:latin typeface="Calibri"/>
                <a:ea typeface="Calibri"/>
                <a:cs typeface="Calibri"/>
                <a:sym typeface="Calibri"/>
              </a:rPr>
              <a:t>: Changed IP addresses using VPN and recalled the scraping function until data was successfully collected for all 630 product links.</a:t>
            </a:r>
            <a:endParaRPr sz="1400" b="0" i="0" u="none" strike="noStrike" cap="none">
              <a:solidFill>
                <a:srgbClr val="000000"/>
              </a:solidFill>
              <a:latin typeface="Arial"/>
              <a:ea typeface="Arial"/>
              <a:cs typeface="Arial"/>
              <a:sym typeface="Arial"/>
            </a:endParaRPr>
          </a:p>
        </p:txBody>
      </p:sp>
      <p:pic>
        <p:nvPicPr>
          <p:cNvPr id="171" name="Google Shape;171;p1"/>
          <p:cNvPicPr preferRelativeResize="0"/>
          <p:nvPr/>
        </p:nvPicPr>
        <p:blipFill rotWithShape="1">
          <a:blip r:embed="rId3">
            <a:alphaModFix/>
          </a:blip>
          <a:srcRect/>
          <a:stretch/>
        </p:blipFill>
        <p:spPr>
          <a:xfrm>
            <a:off x="10324779" y="797711"/>
            <a:ext cx="1191880" cy="12650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p:cNvSpPr txBox="1">
            <a:spLocks noGrp="1"/>
          </p:cNvSpPr>
          <p:nvPr>
            <p:ph type="ctrTitle"/>
          </p:nvPr>
        </p:nvSpPr>
        <p:spPr>
          <a:xfrm>
            <a:off x="515639" y="483844"/>
            <a:ext cx="9144000" cy="8160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zh-HK" sz="5000" b="1">
                <a:latin typeface="Calibri"/>
                <a:ea typeface="Calibri"/>
                <a:cs typeface="Calibri"/>
                <a:sym typeface="Calibri"/>
              </a:rPr>
              <a:t>Introduction of Dataset</a:t>
            </a:r>
            <a:endParaRPr sz="5000">
              <a:latin typeface="Calibri"/>
              <a:ea typeface="Calibri"/>
              <a:cs typeface="Calibri"/>
              <a:sym typeface="Calibri"/>
            </a:endParaRPr>
          </a:p>
        </p:txBody>
      </p:sp>
      <p:sp>
        <p:nvSpPr>
          <p:cNvPr id="177" name="Google Shape;177;p3"/>
          <p:cNvSpPr txBox="1">
            <a:spLocks noGrp="1"/>
          </p:cNvSpPr>
          <p:nvPr>
            <p:ph type="subTitle" idx="1"/>
          </p:nvPr>
        </p:nvSpPr>
        <p:spPr>
          <a:xfrm>
            <a:off x="580338" y="1399755"/>
            <a:ext cx="11722497" cy="309634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498"/>
              <a:buNone/>
            </a:pPr>
            <a:r>
              <a:rPr lang="zh-HK" sz="2500">
                <a:latin typeface="Calibri"/>
                <a:ea typeface="Calibri"/>
                <a:cs typeface="Calibri"/>
                <a:sym typeface="Calibri"/>
              </a:rPr>
              <a:t>- Source of dataset: </a:t>
            </a:r>
            <a:r>
              <a:rPr lang="zh-HK" sz="2500" u="sng">
                <a:solidFill>
                  <a:schemeClr val="hlink"/>
                </a:solidFill>
                <a:latin typeface="Calibri"/>
                <a:ea typeface="Calibri"/>
                <a:cs typeface="Calibri"/>
                <a:sym typeface="Calibri"/>
                <a:hlinkClick r:id="rId3"/>
              </a:rPr>
              <a:t>Hair Care • Natural Hair Care Products | iHerb</a:t>
            </a:r>
            <a:endParaRPr sz="2500">
              <a:latin typeface="Calibri"/>
              <a:ea typeface="Calibri"/>
              <a:cs typeface="Calibri"/>
              <a:sym typeface="Calibri"/>
            </a:endParaRPr>
          </a:p>
          <a:p>
            <a:pPr marL="342900" lvl="0" indent="-120777" algn="l" rtl="0">
              <a:lnSpc>
                <a:spcPct val="90000"/>
              </a:lnSpc>
              <a:spcBef>
                <a:spcPts val="0"/>
              </a:spcBef>
              <a:spcAft>
                <a:spcPts val="0"/>
              </a:spcAft>
              <a:buClr>
                <a:schemeClr val="dk1"/>
              </a:buClr>
              <a:buSzPts val="3498"/>
              <a:buFont typeface="Calibri"/>
              <a:buNone/>
            </a:pPr>
            <a:endParaRPr sz="2500">
              <a:highlight>
                <a:srgbClr val="FFFFFF"/>
              </a:highlight>
              <a:latin typeface="Calibri"/>
              <a:ea typeface="Calibri"/>
              <a:cs typeface="Calibri"/>
              <a:sym typeface="Calibri"/>
            </a:endParaRPr>
          </a:p>
          <a:p>
            <a:pPr marL="0" lvl="0" indent="0" algn="l" rtl="0">
              <a:lnSpc>
                <a:spcPct val="135714"/>
              </a:lnSpc>
              <a:spcBef>
                <a:spcPts val="0"/>
              </a:spcBef>
              <a:spcAft>
                <a:spcPts val="0"/>
              </a:spcAft>
              <a:buClr>
                <a:schemeClr val="dk1"/>
              </a:buClr>
              <a:buSzPts val="1336"/>
              <a:buNone/>
            </a:pPr>
            <a:r>
              <a:rPr lang="zh-HK" sz="2500" b="1">
                <a:highlight>
                  <a:srgbClr val="FFFFFF"/>
                </a:highlight>
                <a:latin typeface="Calibri"/>
                <a:ea typeface="Calibri"/>
                <a:cs typeface="Calibri"/>
                <a:sym typeface="Calibri"/>
              </a:rPr>
              <a:t>- Product information:</a:t>
            </a:r>
            <a:endParaRPr/>
          </a:p>
          <a:p>
            <a:pPr marL="0" lvl="0" indent="0" algn="l" rtl="0">
              <a:lnSpc>
                <a:spcPct val="135714"/>
              </a:lnSpc>
              <a:spcBef>
                <a:spcPts val="0"/>
              </a:spcBef>
              <a:spcAft>
                <a:spcPts val="0"/>
              </a:spcAft>
              <a:buClr>
                <a:schemeClr val="dk1"/>
              </a:buClr>
              <a:buSzPts val="1336"/>
              <a:buNone/>
            </a:pPr>
            <a:r>
              <a:rPr lang="zh-HK" sz="2500" b="1">
                <a:highlight>
                  <a:srgbClr val="FFFFFF"/>
                </a:highlight>
                <a:latin typeface="Calibri"/>
                <a:ea typeface="Calibri"/>
                <a:cs typeface="Calibri"/>
                <a:sym typeface="Calibri"/>
              </a:rPr>
              <a:t>  </a:t>
            </a:r>
            <a:r>
              <a:rPr lang="zh-HK" sz="2000" b="0" i="0" u="none" strike="noStrike" cap="none">
                <a:solidFill>
                  <a:srgbClr val="000000"/>
                </a:solidFill>
                <a:latin typeface="Calibri"/>
                <a:ea typeface="Calibri"/>
                <a:cs typeface="Calibri"/>
                <a:sym typeface="Calibri"/>
              </a:rPr>
              <a:t>Selection Criteria: </a:t>
            </a:r>
            <a:r>
              <a:rPr lang="zh-HK" sz="2000" b="1">
                <a:highlight>
                  <a:srgbClr val="FFFFFF"/>
                </a:highlight>
                <a:latin typeface="Calibri"/>
                <a:ea typeface="Calibri"/>
                <a:cs typeface="Calibri"/>
                <a:sym typeface="Calibri"/>
              </a:rPr>
              <a:t>630 products </a:t>
            </a:r>
            <a:r>
              <a:rPr lang="zh-HK" sz="2000">
                <a:highlight>
                  <a:srgbClr val="FFFFFF"/>
                </a:highlight>
                <a:latin typeface="Calibri"/>
                <a:ea typeface="Calibri"/>
                <a:cs typeface="Calibri"/>
                <a:sym typeface="Calibri"/>
              </a:rPr>
              <a:t>from </a:t>
            </a:r>
            <a:r>
              <a:rPr lang="zh-HK" sz="2000" b="1">
                <a:highlight>
                  <a:srgbClr val="FFFFFF"/>
                </a:highlight>
                <a:latin typeface="Calibri"/>
                <a:ea typeface="Calibri"/>
                <a:cs typeface="Calibri"/>
                <a:sym typeface="Calibri"/>
              </a:rPr>
              <a:t>4 main categories </a:t>
            </a:r>
            <a:r>
              <a:rPr lang="zh-HK" sz="2000">
                <a:highlight>
                  <a:srgbClr val="FFFFFF"/>
                </a:highlight>
                <a:latin typeface="Calibri"/>
                <a:ea typeface="Calibri"/>
                <a:cs typeface="Calibri"/>
                <a:sym typeface="Calibri"/>
              </a:rPr>
              <a:t>and </a:t>
            </a:r>
            <a:r>
              <a:rPr lang="zh-HK" sz="2000" b="1">
                <a:highlight>
                  <a:srgbClr val="FFFFFF"/>
                </a:highlight>
                <a:latin typeface="Calibri"/>
                <a:ea typeface="Calibri"/>
                <a:cs typeface="Calibri"/>
                <a:sym typeface="Calibri"/>
              </a:rPr>
              <a:t>11 </a:t>
            </a:r>
            <a:r>
              <a:rPr lang="zh-HK" sz="2000" b="1">
                <a:highlight>
                  <a:srgbClr val="FFFFFF"/>
                </a:highlight>
              </a:rPr>
              <a:t>well-known </a:t>
            </a:r>
            <a:r>
              <a:rPr lang="zh-HK" sz="2000" b="1">
                <a:highlight>
                  <a:srgbClr val="FFFFFF"/>
                </a:highlight>
                <a:latin typeface="Calibri"/>
                <a:ea typeface="Calibri"/>
                <a:cs typeface="Calibri"/>
                <a:sym typeface="Calibri"/>
              </a:rPr>
              <a:t>brands</a:t>
            </a:r>
            <a:r>
              <a:rPr lang="zh-HK" sz="2000">
                <a:highlight>
                  <a:srgbClr val="FFFFFF"/>
                </a:highlight>
                <a:latin typeface="Calibri"/>
                <a:ea typeface="Calibri"/>
                <a:cs typeface="Calibri"/>
                <a:sym typeface="Calibri"/>
              </a:rPr>
              <a:t>, </a:t>
            </a:r>
            <a:br>
              <a:rPr lang="zh-HK" sz="2000">
                <a:highlight>
                  <a:srgbClr val="FFFFFF"/>
                </a:highlight>
              </a:rPr>
            </a:br>
            <a:r>
              <a:rPr lang="zh-HK" sz="2000">
                <a:highlight>
                  <a:srgbClr val="FFFFFF"/>
                </a:highlight>
              </a:rPr>
              <a:t>   </a:t>
            </a:r>
            <a:r>
              <a:rPr lang="zh-HK" sz="2000">
                <a:highlight>
                  <a:srgbClr val="FFFFFF"/>
                </a:highlight>
                <a:latin typeface="Calibri"/>
                <a:ea typeface="Calibri"/>
                <a:cs typeface="Calibri"/>
                <a:sym typeface="Calibri"/>
              </a:rPr>
              <a:t>each with over 40 hair care products</a:t>
            </a:r>
            <a:r>
              <a:rPr lang="zh-HK" sz="2000">
                <a:highlight>
                  <a:srgbClr val="FFFFFF"/>
                </a:highlight>
              </a:rPr>
              <a:t>, </a:t>
            </a:r>
            <a:r>
              <a:rPr lang="zh-HK" sz="2000">
                <a:highlight>
                  <a:srgbClr val="FFFFFF"/>
                </a:highlight>
                <a:latin typeface="Calibri"/>
                <a:ea typeface="Calibri"/>
                <a:cs typeface="Calibri"/>
                <a:sym typeface="Calibri"/>
              </a:rPr>
              <a:t>all rated </a:t>
            </a:r>
            <a:r>
              <a:rPr lang="zh-HK" sz="2000" b="1">
                <a:highlight>
                  <a:srgbClr val="FFFFFF"/>
                </a:highlight>
                <a:latin typeface="Calibri"/>
                <a:ea typeface="Calibri"/>
                <a:cs typeface="Calibri"/>
                <a:sym typeface="Calibri"/>
              </a:rPr>
              <a:t>4 or 5 out of 5</a:t>
            </a:r>
            <a:r>
              <a:rPr lang="zh-HK" sz="2000">
                <a:highlight>
                  <a:srgbClr val="FFFFFF"/>
                </a:highlight>
                <a:latin typeface="Calibri"/>
                <a:ea typeface="Calibri"/>
                <a:cs typeface="Calibri"/>
                <a:sym typeface="Calibri"/>
              </a:rPr>
              <a:t>.</a:t>
            </a:r>
            <a:endParaRPr sz="2000">
              <a:solidFill>
                <a:srgbClr val="595959"/>
              </a:solidFill>
              <a:latin typeface="Calibri"/>
              <a:ea typeface="Calibri"/>
              <a:cs typeface="Calibri"/>
              <a:sym typeface="Calibri"/>
            </a:endParaRPr>
          </a:p>
        </p:txBody>
      </p:sp>
      <p:graphicFrame>
        <p:nvGraphicFramePr>
          <p:cNvPr id="178" name="Google Shape;178;p3"/>
          <p:cNvGraphicFramePr/>
          <p:nvPr/>
        </p:nvGraphicFramePr>
        <p:xfrm>
          <a:off x="8081093" y="4267200"/>
          <a:ext cx="3944675" cy="2107000"/>
        </p:xfrm>
        <a:graphic>
          <a:graphicData uri="http://schemas.openxmlformats.org/drawingml/2006/table">
            <a:tbl>
              <a:tblPr>
                <a:noFill/>
                <a:tableStyleId>{A01A395E-D93E-4AF5-B937-70C8BF8B8338}</a:tableStyleId>
              </a:tblPr>
              <a:tblGrid>
                <a:gridCol w="1414425">
                  <a:extLst>
                    <a:ext uri="{9D8B030D-6E8A-4147-A177-3AD203B41FA5}">
                      <a16:colId xmlns:a16="http://schemas.microsoft.com/office/drawing/2014/main" val="20000"/>
                    </a:ext>
                  </a:extLst>
                </a:gridCol>
                <a:gridCol w="1587300">
                  <a:extLst>
                    <a:ext uri="{9D8B030D-6E8A-4147-A177-3AD203B41FA5}">
                      <a16:colId xmlns:a16="http://schemas.microsoft.com/office/drawing/2014/main" val="20001"/>
                    </a:ext>
                  </a:extLst>
                </a:gridCol>
                <a:gridCol w="942950">
                  <a:extLst>
                    <a:ext uri="{9D8B030D-6E8A-4147-A177-3AD203B41FA5}">
                      <a16:colId xmlns:a16="http://schemas.microsoft.com/office/drawing/2014/main" val="20002"/>
                    </a:ext>
                  </a:extLst>
                </a:gridCol>
              </a:tblGrid>
              <a:tr h="421400">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Categories</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Number of products</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Percentage</a:t>
                      </a:r>
                      <a:endParaRPr sz="1300" b="0" i="0" u="none" strike="noStrike" cap="none">
                        <a:solidFill>
                          <a:srgbClr val="000000"/>
                        </a:solidFill>
                        <a:latin typeface="Calibri"/>
                        <a:ea typeface="Calibri"/>
                        <a:cs typeface="Calibri"/>
                        <a:sym typeface="Calibri"/>
                      </a:endParaRPr>
                    </a:p>
                  </a:txBody>
                  <a:tcPr marL="4775" marR="4775" marT="4775" marB="0" anchor="ctr"/>
                </a:tc>
                <a:extLst>
                  <a:ext uri="{0D108BD9-81ED-4DB2-BD59-A6C34878D82A}">
                    <a16:rowId xmlns:a16="http://schemas.microsoft.com/office/drawing/2014/main" val="10000"/>
                  </a:ext>
                </a:extLst>
              </a:tr>
              <a:tr h="421400">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Conditioner</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196</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31%</a:t>
                      </a:r>
                      <a:endParaRPr sz="1300" b="0" i="0" u="none" strike="noStrike" cap="none">
                        <a:solidFill>
                          <a:srgbClr val="000000"/>
                        </a:solidFill>
                        <a:latin typeface="Calibri"/>
                        <a:ea typeface="Calibri"/>
                        <a:cs typeface="Calibri"/>
                        <a:sym typeface="Calibri"/>
                      </a:endParaRPr>
                    </a:p>
                  </a:txBody>
                  <a:tcPr marL="4775" marR="4775" marT="4775" marB="0" anchor="ctr"/>
                </a:tc>
                <a:extLst>
                  <a:ext uri="{0D108BD9-81ED-4DB2-BD59-A6C34878D82A}">
                    <a16:rowId xmlns:a16="http://schemas.microsoft.com/office/drawing/2014/main" val="10001"/>
                  </a:ext>
                </a:extLst>
              </a:tr>
              <a:tr h="421400">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Shampoo</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149</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24%</a:t>
                      </a:r>
                      <a:endParaRPr sz="1300" b="0" i="0" u="none" strike="noStrike" cap="none">
                        <a:solidFill>
                          <a:srgbClr val="000000"/>
                        </a:solidFill>
                        <a:latin typeface="Calibri"/>
                        <a:ea typeface="Calibri"/>
                        <a:cs typeface="Calibri"/>
                        <a:sym typeface="Calibri"/>
                      </a:endParaRPr>
                    </a:p>
                  </a:txBody>
                  <a:tcPr marL="4775" marR="4775" marT="4775" marB="0" anchor="ctr"/>
                </a:tc>
                <a:extLst>
                  <a:ext uri="{0D108BD9-81ED-4DB2-BD59-A6C34878D82A}">
                    <a16:rowId xmlns:a16="http://schemas.microsoft.com/office/drawing/2014/main" val="10002"/>
                  </a:ext>
                </a:extLst>
              </a:tr>
              <a:tr h="421400">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Treatments</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144</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23%</a:t>
                      </a:r>
                      <a:endParaRPr sz="1300" b="0" i="0" u="none" strike="noStrike" cap="none">
                        <a:solidFill>
                          <a:srgbClr val="000000"/>
                        </a:solidFill>
                        <a:latin typeface="Calibri"/>
                        <a:ea typeface="Calibri"/>
                        <a:cs typeface="Calibri"/>
                        <a:sym typeface="Calibri"/>
                      </a:endParaRPr>
                    </a:p>
                  </a:txBody>
                  <a:tcPr marL="4775" marR="4775" marT="4775" marB="0" anchor="ctr"/>
                </a:tc>
                <a:extLst>
                  <a:ext uri="{0D108BD9-81ED-4DB2-BD59-A6C34878D82A}">
                    <a16:rowId xmlns:a16="http://schemas.microsoft.com/office/drawing/2014/main" val="10003"/>
                  </a:ext>
                </a:extLst>
              </a:tr>
              <a:tr h="421400">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Styling</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141</a:t>
                      </a:r>
                      <a:endParaRPr sz="1300" b="0" i="0" u="none" strike="noStrike" cap="none">
                        <a:solidFill>
                          <a:srgbClr val="000000"/>
                        </a:solidFill>
                        <a:latin typeface="Calibri"/>
                        <a:ea typeface="Calibri"/>
                        <a:cs typeface="Calibri"/>
                        <a:sym typeface="Calibri"/>
                      </a:endParaRPr>
                    </a:p>
                  </a:txBody>
                  <a:tcPr marL="4775" marR="4775" marT="4775" marB="0" anchor="ctr"/>
                </a:tc>
                <a:tc>
                  <a:txBody>
                    <a:bodyPr/>
                    <a:lstStyle/>
                    <a:p>
                      <a:pPr marL="0" marR="0" lvl="0" indent="0" algn="ctr" rtl="0">
                        <a:lnSpc>
                          <a:spcPct val="100000"/>
                        </a:lnSpc>
                        <a:spcBef>
                          <a:spcPts val="0"/>
                        </a:spcBef>
                        <a:spcAft>
                          <a:spcPts val="0"/>
                        </a:spcAft>
                        <a:buClr>
                          <a:srgbClr val="000000"/>
                        </a:buClr>
                        <a:buSzPts val="1300"/>
                        <a:buFont typeface="Arial"/>
                        <a:buNone/>
                      </a:pPr>
                      <a:r>
                        <a:rPr lang="zh-HK" sz="1300" u="none" strike="noStrike" cap="none"/>
                        <a:t>22%</a:t>
                      </a:r>
                      <a:endParaRPr sz="1300" b="0" i="0" u="none" strike="noStrike" cap="none">
                        <a:solidFill>
                          <a:srgbClr val="000000"/>
                        </a:solidFill>
                        <a:latin typeface="Calibri"/>
                        <a:ea typeface="Calibri"/>
                        <a:cs typeface="Calibri"/>
                        <a:sym typeface="Calibri"/>
                      </a:endParaRPr>
                    </a:p>
                  </a:txBody>
                  <a:tcPr marL="4775" marR="4775" marT="4775" marB="0" anchor="ctr"/>
                </a:tc>
                <a:extLst>
                  <a:ext uri="{0D108BD9-81ED-4DB2-BD59-A6C34878D82A}">
                    <a16:rowId xmlns:a16="http://schemas.microsoft.com/office/drawing/2014/main" val="10004"/>
                  </a:ext>
                </a:extLst>
              </a:tr>
            </a:tbl>
          </a:graphicData>
        </a:graphic>
      </p:graphicFrame>
      <p:pic>
        <p:nvPicPr>
          <p:cNvPr id="179" name="Google Shape;179;p3"/>
          <p:cNvPicPr preferRelativeResize="0"/>
          <p:nvPr/>
        </p:nvPicPr>
        <p:blipFill rotWithShape="1">
          <a:blip r:embed="rId4">
            <a:alphaModFix/>
          </a:blip>
          <a:srcRect/>
          <a:stretch/>
        </p:blipFill>
        <p:spPr>
          <a:xfrm>
            <a:off x="166259" y="3806163"/>
            <a:ext cx="7841669" cy="3051837"/>
          </a:xfrm>
          <a:prstGeom prst="rect">
            <a:avLst/>
          </a:prstGeom>
          <a:noFill/>
          <a:ln>
            <a:noFill/>
          </a:ln>
        </p:spPr>
      </p:pic>
      <p:sp>
        <p:nvSpPr>
          <p:cNvPr id="180" name="Google Shape;180;p3"/>
          <p:cNvSpPr/>
          <p:nvPr/>
        </p:nvSpPr>
        <p:spPr>
          <a:xfrm>
            <a:off x="1339299" y="3730697"/>
            <a:ext cx="5525627" cy="6058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79be685600_5_13"/>
          <p:cNvSpPr txBox="1">
            <a:spLocks noGrp="1"/>
          </p:cNvSpPr>
          <p:nvPr>
            <p:ph type="ctrTitle"/>
          </p:nvPr>
        </p:nvSpPr>
        <p:spPr>
          <a:xfrm>
            <a:off x="450543" y="698418"/>
            <a:ext cx="10578300" cy="602700"/>
          </a:xfrm>
          <a:prstGeom prst="rect">
            <a:avLst/>
          </a:prstGeom>
          <a:noFill/>
          <a:ln>
            <a:noFill/>
          </a:ln>
          <a:effectLst>
            <a:outerShdw blurRad="44450" dist="27940" dir="5400000" algn="ctr">
              <a:srgbClr val="000000">
                <a:alpha val="29803"/>
              </a:srgbClr>
            </a:outerShdw>
          </a:effectLst>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zh-HK" sz="5000" b="1">
                <a:solidFill>
                  <a:srgbClr val="1A1A1A"/>
                </a:solidFill>
                <a:latin typeface="Calibri"/>
                <a:ea typeface="Calibri"/>
                <a:cs typeface="Calibri"/>
                <a:sym typeface="Calibri"/>
              </a:rPr>
              <a:t>Dataset Overview</a:t>
            </a:r>
            <a:r>
              <a:rPr lang="zh-HK" sz="3500" b="0" i="0" u="none" strike="noStrike" cap="none">
                <a:solidFill>
                  <a:srgbClr val="000000"/>
                </a:solidFill>
                <a:latin typeface="Arial"/>
                <a:ea typeface="Arial"/>
                <a:cs typeface="Arial"/>
                <a:sym typeface="Arial"/>
              </a:rPr>
              <a:t> (Product information)</a:t>
            </a:r>
            <a:endParaRPr sz="5000">
              <a:latin typeface="Calibri"/>
              <a:ea typeface="Calibri"/>
              <a:cs typeface="Calibri"/>
              <a:sym typeface="Calibri"/>
            </a:endParaRPr>
          </a:p>
        </p:txBody>
      </p:sp>
      <p:sp>
        <p:nvSpPr>
          <p:cNvPr id="186" name="Google Shape;186;g279be685600_5_13"/>
          <p:cNvSpPr txBox="1"/>
          <p:nvPr/>
        </p:nvSpPr>
        <p:spPr>
          <a:xfrm>
            <a:off x="7077975" y="2704100"/>
            <a:ext cx="749400" cy="6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sp>
        <p:nvSpPr>
          <p:cNvPr id="187" name="Google Shape;187;g279be685600_5_13"/>
          <p:cNvSpPr txBox="1"/>
          <p:nvPr/>
        </p:nvSpPr>
        <p:spPr>
          <a:xfrm>
            <a:off x="533670" y="1694716"/>
            <a:ext cx="5202112" cy="3094705"/>
          </a:xfrm>
          <a:prstGeom prst="rect">
            <a:avLst/>
          </a:prstGeom>
          <a:noFill/>
          <a:ln>
            <a:noFill/>
          </a:ln>
        </p:spPr>
        <p:txBody>
          <a:bodyPr spcFirstLastPara="1" wrap="square" lIns="91425" tIns="91425" rIns="91425" bIns="91425" anchor="t" anchorCtr="0">
            <a:noAutofit/>
          </a:bodyPr>
          <a:lstStyle/>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Total Records: 630 (12 columns)</a:t>
            </a:r>
            <a:endParaRPr sz="1400" b="0" i="0" u="none" strike="noStrike" cap="none">
              <a:solidFill>
                <a:srgbClr val="000000"/>
              </a:solidFill>
              <a:latin typeface="Arial"/>
              <a:ea typeface="Arial"/>
              <a:cs typeface="Arial"/>
              <a:sym typeface="Arial"/>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Unique Products: 608</a:t>
            </a:r>
            <a:endParaRPr sz="1400" b="0" i="0" u="none" strike="noStrike" cap="none">
              <a:solidFill>
                <a:srgbClr val="000000"/>
              </a:solidFill>
              <a:latin typeface="Arial"/>
              <a:ea typeface="Arial"/>
              <a:cs typeface="Arial"/>
              <a:sym typeface="Arial"/>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Duplicates: 22 (due to multi-category classification)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libri"/>
              <a:ea typeface="Calibri"/>
              <a:cs typeface="Calibri"/>
              <a:sym typeface="Calibri"/>
            </a:endParaRPr>
          </a:p>
          <a:p>
            <a:pPr marL="0" marR="0" lvl="0" indent="-158750" algn="l" rtl="0">
              <a:lnSpc>
                <a:spcPct val="100000"/>
              </a:lnSpc>
              <a:spcBef>
                <a:spcPts val="0"/>
              </a:spcBef>
              <a:spcAft>
                <a:spcPts val="0"/>
              </a:spcAft>
              <a:buClr>
                <a:srgbClr val="000000"/>
              </a:buClr>
              <a:buSzPts val="2500"/>
              <a:buFont typeface="Arial"/>
              <a:buChar char="•"/>
            </a:pPr>
            <a:r>
              <a:rPr lang="zh-HK" sz="2500" b="0" i="0" u="none" strike="noStrike" cap="none">
                <a:solidFill>
                  <a:srgbClr val="000000"/>
                </a:solidFill>
                <a:latin typeface="Calibri"/>
                <a:ea typeface="Calibri"/>
                <a:cs typeface="Calibri"/>
                <a:sym typeface="Calibri"/>
              </a:rPr>
              <a:t>Retention Reason: To analyze product distribution across categories.</a:t>
            </a:r>
            <a:endParaRPr sz="1400" b="0" i="0" u="none" strike="noStrike" cap="none">
              <a:solidFill>
                <a:srgbClr val="000000"/>
              </a:solidFill>
              <a:latin typeface="Arial"/>
              <a:ea typeface="Arial"/>
              <a:cs typeface="Arial"/>
              <a:sym typeface="Arial"/>
            </a:endParaRPr>
          </a:p>
        </p:txBody>
      </p:sp>
      <p:sp>
        <p:nvSpPr>
          <p:cNvPr id="188" name="Google Shape;188;g279be685600_5_13"/>
          <p:cNvSpPr txBox="1"/>
          <p:nvPr/>
        </p:nvSpPr>
        <p:spPr>
          <a:xfrm>
            <a:off x="928525" y="4838075"/>
            <a:ext cx="5955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sp>
        <p:nvSpPr>
          <p:cNvPr id="189" name="Google Shape;189;g279be685600_5_13"/>
          <p:cNvSpPr txBox="1"/>
          <p:nvPr/>
        </p:nvSpPr>
        <p:spPr>
          <a:xfrm>
            <a:off x="2524925" y="5033550"/>
            <a:ext cx="6678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pic>
        <p:nvPicPr>
          <p:cNvPr id="190" name="Google Shape;190;g279be685600_5_13"/>
          <p:cNvPicPr preferRelativeResize="0"/>
          <p:nvPr/>
        </p:nvPicPr>
        <p:blipFill rotWithShape="1">
          <a:blip r:embed="rId3">
            <a:alphaModFix/>
          </a:blip>
          <a:srcRect/>
          <a:stretch/>
        </p:blipFill>
        <p:spPr>
          <a:xfrm>
            <a:off x="6340504" y="1392521"/>
            <a:ext cx="5366587" cy="3532769"/>
          </a:xfrm>
          <a:prstGeom prst="rect">
            <a:avLst/>
          </a:prstGeom>
          <a:noFill/>
          <a:ln>
            <a:noFill/>
          </a:ln>
        </p:spPr>
      </p:pic>
      <p:pic>
        <p:nvPicPr>
          <p:cNvPr id="191" name="Google Shape;191;g279be685600_5_13"/>
          <p:cNvPicPr preferRelativeResize="0"/>
          <p:nvPr/>
        </p:nvPicPr>
        <p:blipFill rotWithShape="1">
          <a:blip r:embed="rId4">
            <a:alphaModFix/>
          </a:blip>
          <a:srcRect/>
          <a:stretch/>
        </p:blipFill>
        <p:spPr>
          <a:xfrm>
            <a:off x="3134726" y="4713384"/>
            <a:ext cx="2825374" cy="1685099"/>
          </a:xfrm>
          <a:prstGeom prst="rect">
            <a:avLst/>
          </a:prstGeom>
          <a:noFill/>
          <a:ln>
            <a:noFill/>
          </a:ln>
        </p:spPr>
      </p:pic>
      <p:sp>
        <p:nvSpPr>
          <p:cNvPr id="192" name="Google Shape;192;g279be685600_5_13"/>
          <p:cNvSpPr/>
          <p:nvPr/>
        </p:nvSpPr>
        <p:spPr>
          <a:xfrm>
            <a:off x="6340504" y="2158818"/>
            <a:ext cx="2505337" cy="45387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2013 - 2022 主題">
  <a:themeElements>
    <a:clrScheme name="Office 2013 - 2022 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3092</Words>
  <Application>Microsoft Office PowerPoint</Application>
  <PresentationFormat>Widescreen</PresentationFormat>
  <Paragraphs>397</Paragraphs>
  <Slides>53</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3" baseType="lpstr">
      <vt:lpstr>Courier New</vt:lpstr>
      <vt:lpstr>Noto Sans Symbols</vt:lpstr>
      <vt:lpstr>MingLiu</vt:lpstr>
      <vt:lpstr>Calibri</vt:lpstr>
      <vt:lpstr>Roboto Mono</vt:lpstr>
      <vt:lpstr>Roboto</vt:lpstr>
      <vt:lpstr>Play</vt:lpstr>
      <vt:lpstr>Arial</vt:lpstr>
      <vt:lpstr>Office 2013 - 2022 主題</vt:lpstr>
      <vt:lpstr>Microsoft Excel Worksheet</vt:lpstr>
      <vt:lpstr>Chung Yim Hung (Nicole) Chan Wing Ki (Teresa) Wong Wing Ying (Elaine) </vt:lpstr>
      <vt:lpstr>Agenda </vt:lpstr>
      <vt:lpstr>Project Objective</vt:lpstr>
      <vt:lpstr>Project Flow</vt:lpstr>
      <vt:lpstr>Scraping of Product Information</vt:lpstr>
      <vt:lpstr>Scraping of Product Information</vt:lpstr>
      <vt:lpstr>Scraping of Product Information</vt:lpstr>
      <vt:lpstr>Introduction of Dataset</vt:lpstr>
      <vt:lpstr>Dataset Overview (Product information)</vt:lpstr>
      <vt:lpstr>Data Preprocessing </vt:lpstr>
      <vt:lpstr>Data Preprocessing</vt:lpstr>
      <vt:lpstr>Data Preprocessing</vt:lpstr>
      <vt:lpstr>Data Preprocessing</vt:lpstr>
      <vt:lpstr>Data Preprocessing</vt:lpstr>
      <vt:lpstr>PowerPoint Presentation</vt:lpstr>
      <vt:lpstr>PowerPoint Presentation</vt:lpstr>
      <vt:lpstr>Data Exploration</vt:lpstr>
      <vt:lpstr>Data Exploration</vt:lpstr>
      <vt:lpstr>Data Exploration</vt:lpstr>
      <vt:lpstr>Data Exploration</vt:lpstr>
      <vt:lpstr>Data Exploration</vt:lpstr>
      <vt:lpstr>Data Exploration</vt:lpstr>
      <vt:lpstr>Heatmap</vt:lpstr>
      <vt:lpstr>Heatmap</vt:lpstr>
      <vt:lpstr>Data Visualization with a Dashboard</vt:lpstr>
      <vt:lpstr>Dashboard</vt:lpstr>
      <vt:lpstr>Sentiment Analysis on Customer Reviews</vt:lpstr>
      <vt:lpstr>Introduction of Reviews Dataset</vt:lpstr>
      <vt:lpstr>Scraping of Customer Reviews</vt:lpstr>
      <vt:lpstr>Text Preprocessing</vt:lpstr>
      <vt:lpstr>Rating Distribution</vt:lpstr>
      <vt:lpstr>Word Clouds by Rating </vt:lpstr>
      <vt:lpstr>Word Clouds by Rating </vt:lpstr>
      <vt:lpstr>Approaches used for Sentiment Analysis: </vt:lpstr>
      <vt:lpstr>PowerPoint Presentation</vt:lpstr>
      <vt:lpstr>Sentiment Analysis using VADER</vt:lpstr>
      <vt:lpstr>Sentiment Analysis using VADER</vt:lpstr>
      <vt:lpstr>Sentiment Analysis using RoBERTa </vt:lpstr>
      <vt:lpstr>Sentiment Analysis using RoBERTa</vt:lpstr>
      <vt:lpstr>Possible reasons why both approaches perform better without text preprocessing:</vt:lpstr>
      <vt:lpstr>VADER VS RoBERTa </vt:lpstr>
      <vt:lpstr>PowerPoint Presentation</vt:lpstr>
      <vt:lpstr>Insights from reviews </vt:lpstr>
      <vt:lpstr>Sentiments by Rating </vt:lpstr>
      <vt:lpstr>Based on our analysis, we examined the most positive, the most negative, as well as mixed reviews.</vt:lpstr>
      <vt:lpstr>Conclusions</vt:lpstr>
      <vt:lpstr>Conclusions</vt:lpstr>
      <vt:lpstr>Conclusions</vt:lpstr>
      <vt:lpstr>Conclusions</vt:lpstr>
      <vt:lpstr>Limitations &amp; Challenges</vt:lpstr>
      <vt:lpstr> Future Work</vt:lpstr>
      <vt:lpstr>Reference</vt:lpstr>
      <vt:lpstr>Thank you &amp; welcome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Nicole chung Nicole chung</dc:creator>
  <cp:lastModifiedBy>Nicole chung Nicole chung</cp:lastModifiedBy>
  <cp:revision>1</cp:revision>
  <dcterms:created xsi:type="dcterms:W3CDTF">2024-07-23T13:42:36Z</dcterms:created>
  <dcterms:modified xsi:type="dcterms:W3CDTF">2024-11-10T09:51:46Z</dcterms:modified>
</cp:coreProperties>
</file>